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61" r:id="rId4"/>
    <p:sldId id="257" r:id="rId5"/>
    <p:sldId id="258" r:id="rId6"/>
    <p:sldId id="259" r:id="rId7"/>
    <p:sldId id="262" r:id="rId8"/>
    <p:sldId id="263" r:id="rId9"/>
    <p:sldId id="282" r:id="rId10"/>
    <p:sldId id="278" r:id="rId11"/>
    <p:sldId id="270" r:id="rId12"/>
    <p:sldId id="268" r:id="rId13"/>
    <p:sldId id="281" r:id="rId14"/>
    <p:sldId id="274" r:id="rId15"/>
    <p:sldId id="275" r:id="rId16"/>
    <p:sldId id="269" r:id="rId17"/>
    <p:sldId id="276" r:id="rId18"/>
    <p:sldId id="273" r:id="rId19"/>
    <p:sldId id="277" r:id="rId20"/>
    <p:sldId id="271" r:id="rId21"/>
    <p:sldId id="272" r:id="rId22"/>
    <p:sldId id="266" r:id="rId23"/>
    <p:sldId id="265" r:id="rId24"/>
    <p:sldId id="280" r:id="rId25"/>
    <p:sldId id="279" r:id="rId26"/>
    <p:sldId id="267" r:id="rId27"/>
    <p:sldId id="286" r:id="rId28"/>
    <p:sldId id="283" r:id="rId29"/>
    <p:sldId id="284" r:id="rId3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94660"/>
  </p:normalViewPr>
  <p:slideViewPr>
    <p:cSldViewPr snapToGrid="0">
      <p:cViewPr varScale="1">
        <p:scale>
          <a:sx n="162" d="100"/>
          <a:sy n="162" d="100"/>
        </p:scale>
        <p:origin x="243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8E736E-73C7-B526-AEF7-8FFA26A19613}"/>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4E189A37-871F-9A6E-01A7-43137414B6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7045EC35-3751-C411-7B6F-ECDCD6FBA0B5}"/>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5" name="Symbol zastępczy stopki 4">
            <a:extLst>
              <a:ext uri="{FF2B5EF4-FFF2-40B4-BE49-F238E27FC236}">
                <a16:creationId xmlns:a16="http://schemas.microsoft.com/office/drawing/2014/main" id="{D2F553DD-D828-E137-EE3C-876F15AEC52D}"/>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47457DAC-B8FC-AF19-536B-E6387DE74272}"/>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2551017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C7864D-1D3B-97FB-F739-EB922E361CBA}"/>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4C994018-2D3D-46E7-5066-C1A0959D2199}"/>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F467680-C113-52CC-67D7-12751C20CDFF}"/>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5" name="Symbol zastępczy stopki 4">
            <a:extLst>
              <a:ext uri="{FF2B5EF4-FFF2-40B4-BE49-F238E27FC236}">
                <a16:creationId xmlns:a16="http://schemas.microsoft.com/office/drawing/2014/main" id="{4E2E2271-8FB8-D341-5896-42EE4C2E801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697B3162-F1CA-0F41-61D5-CDE6F639AF75}"/>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275452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BFF12F60-47FC-ABA7-EB36-18AD4B925E80}"/>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90F1533F-0673-F5C4-F029-3C3B08383F12}"/>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C5526682-0405-FC72-39A7-DD112E2ED5C3}"/>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5" name="Symbol zastępczy stopki 4">
            <a:extLst>
              <a:ext uri="{FF2B5EF4-FFF2-40B4-BE49-F238E27FC236}">
                <a16:creationId xmlns:a16="http://schemas.microsoft.com/office/drawing/2014/main" id="{B8D1CF17-92E5-CFC7-A9DF-7D1C2C3739F7}"/>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27CCC19-B4F3-80B8-B60C-733505283C40}"/>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31793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DB6250-412C-320B-7613-DC47E25C198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01FB2E1D-E038-6B90-8EB6-77E15F81A334}"/>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F51F863F-C15F-191A-D928-094F7AF1DB97}"/>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5" name="Symbol zastępczy stopki 4">
            <a:extLst>
              <a:ext uri="{FF2B5EF4-FFF2-40B4-BE49-F238E27FC236}">
                <a16:creationId xmlns:a16="http://schemas.microsoft.com/office/drawing/2014/main" id="{2869B1B9-16AB-26A8-7141-96E306C5F1E0}"/>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B561CC0-C7B3-4BBC-C2A2-EDE9BC000A44}"/>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524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3BFBFE-3FB1-439F-EA73-62CF50E7B856}"/>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34502789-30CB-0E61-7050-DACE99F4B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47CCABEF-68F0-985C-7CFE-7B6F57ACE97E}"/>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5" name="Symbol zastępczy stopki 4">
            <a:extLst>
              <a:ext uri="{FF2B5EF4-FFF2-40B4-BE49-F238E27FC236}">
                <a16:creationId xmlns:a16="http://schemas.microsoft.com/office/drawing/2014/main" id="{FAFE7189-1155-AB15-98A1-BAB0DC75079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2731BFB-3CC1-5018-430D-6FC901B6FA1E}"/>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184176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F9832A1-24B5-8928-17C2-ED3549D412F9}"/>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6D87C36A-9250-03BC-9CEE-14F076D09AFE}"/>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D43ED18B-17F1-851E-39DE-BC1E582503E9}"/>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72EC3EBB-1DAA-81D0-00B5-80A97B5BEFDD}"/>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6" name="Symbol zastępczy stopki 5">
            <a:extLst>
              <a:ext uri="{FF2B5EF4-FFF2-40B4-BE49-F238E27FC236}">
                <a16:creationId xmlns:a16="http://schemas.microsoft.com/office/drawing/2014/main" id="{98D431C5-35A4-C552-EC2E-1613CD781A43}"/>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4BB6DE49-412E-E0F9-C6FA-9FE04BCCA2C8}"/>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140627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3971D30-4CCD-0DFB-EF12-092CE71E378F}"/>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45FA6508-07E9-AD26-458D-7BD5F6B1D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B616A4DC-9827-3656-B6E3-DB9F69DBB6F9}"/>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1FFF75D2-A4A7-1D9B-056E-C8FE43D57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3CAF350C-8E22-9606-0E69-D84AE358B565}"/>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2E7809C6-8A1E-A2E3-EFBF-D95C40E70E19}"/>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8" name="Symbol zastępczy stopki 7">
            <a:extLst>
              <a:ext uri="{FF2B5EF4-FFF2-40B4-BE49-F238E27FC236}">
                <a16:creationId xmlns:a16="http://schemas.microsoft.com/office/drawing/2014/main" id="{8C704E3F-DFEE-4833-6ECA-740E38F96832}"/>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4A863FF2-7BDB-BAF5-4B08-A54D33DE654C}"/>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2363009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D78F9D-5B16-121E-16CE-ACF9D0F295C7}"/>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612CD275-8E3B-3720-5D88-2F5F6BF2C72D}"/>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4" name="Symbol zastępczy stopki 3">
            <a:extLst>
              <a:ext uri="{FF2B5EF4-FFF2-40B4-BE49-F238E27FC236}">
                <a16:creationId xmlns:a16="http://schemas.microsoft.com/office/drawing/2014/main" id="{61854697-46D9-6963-8AEE-902FB2586327}"/>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9F0996E5-6E8C-086B-64F2-E82CB42A26AB}"/>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1451151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2FEC188C-560C-A0E8-7F98-02964BAD2F5F}"/>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3" name="Symbol zastępczy stopki 2">
            <a:extLst>
              <a:ext uri="{FF2B5EF4-FFF2-40B4-BE49-F238E27FC236}">
                <a16:creationId xmlns:a16="http://schemas.microsoft.com/office/drawing/2014/main" id="{953BF1EF-A579-5FAA-FB89-B494822152DA}"/>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DDFABB66-C666-2505-877A-511BD1C8B235}"/>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2644245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CFF1F84-7BEA-6A12-ABC0-C6375CBB8413}"/>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D38445E0-B5BB-EE47-0593-1F506EAA8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F7F158AD-A83D-81E9-2105-E79FEEC56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72BB3E28-20ED-FAD4-2351-CAC64BDB77A2}"/>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6" name="Symbol zastępczy stopki 5">
            <a:extLst>
              <a:ext uri="{FF2B5EF4-FFF2-40B4-BE49-F238E27FC236}">
                <a16:creationId xmlns:a16="http://schemas.microsoft.com/office/drawing/2014/main" id="{E1974A35-94C6-639E-1C3F-A2C0E5CC7EE2}"/>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99D03441-609D-DE8F-D552-CB7C45351E91}"/>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2324825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E5F937-587B-7F23-CF14-77C077E6F2A5}"/>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812E4F81-AAB3-D450-8682-09321AAD78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C88CAE61-0189-71AB-B2C7-527318F75B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F83E9297-0EE4-99EC-E56F-34AE2ED1FB96}"/>
              </a:ext>
            </a:extLst>
          </p:cNvPr>
          <p:cNvSpPr>
            <a:spLocks noGrp="1"/>
          </p:cNvSpPr>
          <p:nvPr>
            <p:ph type="dt" sz="half" idx="10"/>
          </p:nvPr>
        </p:nvSpPr>
        <p:spPr/>
        <p:txBody>
          <a:bodyPr/>
          <a:lstStyle/>
          <a:p>
            <a:fld id="{A29C8B34-84BC-4784-B4D8-7BC976B45F36}" type="datetimeFigureOut">
              <a:rPr lang="pl-PL" smtClean="0"/>
              <a:t>25.04.2023</a:t>
            </a:fld>
            <a:endParaRPr lang="pl-PL"/>
          </a:p>
        </p:txBody>
      </p:sp>
      <p:sp>
        <p:nvSpPr>
          <p:cNvPr id="6" name="Symbol zastępczy stopki 5">
            <a:extLst>
              <a:ext uri="{FF2B5EF4-FFF2-40B4-BE49-F238E27FC236}">
                <a16:creationId xmlns:a16="http://schemas.microsoft.com/office/drawing/2014/main" id="{72F5036F-6AE8-8017-14DE-65E3945FDF0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34B98979-AD72-C21A-10EB-F9FA0869BC9F}"/>
              </a:ext>
            </a:extLst>
          </p:cNvPr>
          <p:cNvSpPr>
            <a:spLocks noGrp="1"/>
          </p:cNvSpPr>
          <p:nvPr>
            <p:ph type="sldNum" sz="quarter" idx="12"/>
          </p:nvPr>
        </p:nvSpPr>
        <p:spPr/>
        <p:txBody>
          <a:bodyPr/>
          <a:lstStyle/>
          <a:p>
            <a:fld id="{461EE760-2C27-40EA-B765-B9EFEC832646}" type="slidenum">
              <a:rPr lang="pl-PL" smtClean="0"/>
              <a:t>‹#›</a:t>
            </a:fld>
            <a:endParaRPr lang="pl-PL"/>
          </a:p>
        </p:txBody>
      </p:sp>
    </p:spTree>
    <p:extLst>
      <p:ext uri="{BB962C8B-B14F-4D97-AF65-F5344CB8AC3E}">
        <p14:creationId xmlns:p14="http://schemas.microsoft.com/office/powerpoint/2010/main" val="95630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5D6528A7-F4CC-DF51-339E-303ACC8E4D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B23A214F-A29C-99D1-5A53-A6D0A6BD4F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39BFCEF-E479-1892-7FEF-65747AFD50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9C8B34-84BC-4784-B4D8-7BC976B45F36}" type="datetimeFigureOut">
              <a:rPr lang="pl-PL" smtClean="0"/>
              <a:t>25.04.2023</a:t>
            </a:fld>
            <a:endParaRPr lang="pl-PL"/>
          </a:p>
        </p:txBody>
      </p:sp>
      <p:sp>
        <p:nvSpPr>
          <p:cNvPr id="5" name="Symbol zastępczy stopki 4">
            <a:extLst>
              <a:ext uri="{FF2B5EF4-FFF2-40B4-BE49-F238E27FC236}">
                <a16:creationId xmlns:a16="http://schemas.microsoft.com/office/drawing/2014/main" id="{0E9A3DFD-6816-B387-1F7A-0ED7E4A223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8492CC50-A002-07B0-898D-5EC68435ED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1EE760-2C27-40EA-B765-B9EFEC832646}" type="slidenum">
              <a:rPr lang="pl-PL" smtClean="0"/>
              <a:t>‹#›</a:t>
            </a:fld>
            <a:endParaRPr lang="pl-PL"/>
          </a:p>
        </p:txBody>
      </p:sp>
    </p:spTree>
    <p:extLst>
      <p:ext uri="{BB962C8B-B14F-4D97-AF65-F5344CB8AC3E}">
        <p14:creationId xmlns:p14="http://schemas.microsoft.com/office/powerpoint/2010/main" val="4255542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94C1F289-EBF3-3E3F-0F81-440BEE622151}"/>
              </a:ext>
            </a:extLst>
          </p:cNvPr>
          <p:cNvSpPr>
            <a:spLocks noGrp="1"/>
          </p:cNvSpPr>
          <p:nvPr>
            <p:ph type="title"/>
          </p:nvPr>
        </p:nvSpPr>
        <p:spPr>
          <a:xfrm>
            <a:off x="914400" y="108653"/>
            <a:ext cx="10515600" cy="1325563"/>
          </a:xfrm>
        </p:spPr>
        <p:txBody>
          <a:bodyPr>
            <a:normAutofit/>
          </a:bodyPr>
          <a:lstStyle/>
          <a:p>
            <a:r>
              <a:rPr lang="pl-PL" sz="3600" dirty="0"/>
              <a:t>Przegląd projektu oraz Problemu biznesowego</a:t>
            </a:r>
          </a:p>
        </p:txBody>
      </p:sp>
      <p:sp>
        <p:nvSpPr>
          <p:cNvPr id="5" name="Symbol zastępczy tekstu 4">
            <a:extLst>
              <a:ext uri="{FF2B5EF4-FFF2-40B4-BE49-F238E27FC236}">
                <a16:creationId xmlns:a16="http://schemas.microsoft.com/office/drawing/2014/main" id="{8A11F166-6881-DB78-3C1C-927069EB0B4A}"/>
              </a:ext>
            </a:extLst>
          </p:cNvPr>
          <p:cNvSpPr>
            <a:spLocks noGrp="1"/>
          </p:cNvSpPr>
          <p:nvPr>
            <p:ph type="body" idx="1"/>
          </p:nvPr>
        </p:nvSpPr>
        <p:spPr>
          <a:xfrm>
            <a:off x="681527" y="1087927"/>
            <a:ext cx="5157787" cy="823912"/>
          </a:xfrm>
        </p:spPr>
        <p:txBody>
          <a:bodyPr/>
          <a:lstStyle/>
          <a:p>
            <a:r>
              <a:rPr lang="pl-PL" sz="1800" dirty="0">
                <a:effectLst/>
                <a:latin typeface="Calibri" panose="020F0502020204030204" pitchFamily="34" charset="0"/>
                <a:ea typeface="Calibri" panose="020F0502020204030204" pitchFamily="34" charset="0"/>
                <a:cs typeface="Times New Roman" panose="02020603050405020304" pitchFamily="18" charset="0"/>
              </a:rPr>
              <a:t>Czy są lokalizacje, w których produkty nie sprzedają się tak dobrze jak pozostałych?</a:t>
            </a:r>
          </a:p>
        </p:txBody>
      </p:sp>
      <p:sp>
        <p:nvSpPr>
          <p:cNvPr id="6" name="Symbol zastępczy zawartości 5">
            <a:extLst>
              <a:ext uri="{FF2B5EF4-FFF2-40B4-BE49-F238E27FC236}">
                <a16:creationId xmlns:a16="http://schemas.microsoft.com/office/drawing/2014/main" id="{7D092160-B3D8-61AF-1835-967F2545A26F}"/>
              </a:ext>
            </a:extLst>
          </p:cNvPr>
          <p:cNvSpPr>
            <a:spLocks noGrp="1"/>
          </p:cNvSpPr>
          <p:nvPr>
            <p:ph sz="half" idx="2"/>
          </p:nvPr>
        </p:nvSpPr>
        <p:spPr>
          <a:xfrm>
            <a:off x="681526" y="2085485"/>
            <a:ext cx="5157787" cy="3684588"/>
          </a:xfrm>
        </p:spPr>
        <p:txBody>
          <a:bodyPr>
            <a:normAutofit fontScale="47500" lnSpcReduction="20000"/>
          </a:bodyPr>
          <a:lstStyle/>
          <a:p>
            <a:pPr>
              <a:lnSpc>
                <a:spcPct val="120000"/>
              </a:lnSpc>
            </a:pPr>
            <a:r>
              <a:rPr lang="pl-PL" dirty="0"/>
              <a:t>Nie ma Regionów, w których indywidualna Grupa Produktowa sprzedaje się istotnie lepiej lub gorzej aniżeli ta sama Grupa Produktowa w innym Regionie.</a:t>
            </a:r>
          </a:p>
          <a:p>
            <a:pPr lvl="1">
              <a:lnSpc>
                <a:spcPct val="120000"/>
              </a:lnSpc>
            </a:pPr>
            <a:r>
              <a:rPr lang="pl-PL" dirty="0"/>
              <a:t>Udział Sprzedaży wszystkich Grup Produktu pomiędzy Regionami wygląda podobnie.</a:t>
            </a:r>
          </a:p>
          <a:p>
            <a:pPr>
              <a:lnSpc>
                <a:spcPct val="120000"/>
              </a:lnSpc>
            </a:pPr>
            <a:r>
              <a:rPr lang="pl-PL" dirty="0"/>
              <a:t>Prawdą jest, że całkowita Sprzedaż w Regionie Zachodnim jest wyraźnie większa aniżeli w Regionie Południowym, natomiast udział indywidualnej grupy produktowej</a:t>
            </a:r>
            <a:br>
              <a:rPr lang="pl-PL" dirty="0"/>
            </a:br>
            <a:r>
              <a:rPr lang="pl-PL" dirty="0"/>
              <a:t>(np. </a:t>
            </a:r>
            <a:r>
              <a:rPr lang="pl-PL" dirty="0" err="1"/>
              <a:t>Furniture-Chairs</a:t>
            </a:r>
            <a:r>
              <a:rPr lang="pl-PL" dirty="0"/>
              <a:t>) reprezentuje podobną skalę w każdym z regionów oddzielnie.</a:t>
            </a:r>
          </a:p>
          <a:p>
            <a:pPr>
              <a:lnSpc>
                <a:spcPct val="120000"/>
              </a:lnSpc>
            </a:pPr>
            <a:r>
              <a:rPr lang="pl-PL" dirty="0"/>
              <a:t>O regionie Zachodnim możemy myśleć jak o województwie Śląskim, natomiast o regionie Południowym możemy myśleć jak o województwie Podlaskim.</a:t>
            </a:r>
          </a:p>
          <a:p>
            <a:pPr lvl="1">
              <a:lnSpc>
                <a:spcPct val="120000"/>
              </a:lnSpc>
            </a:pPr>
            <a:r>
              <a:rPr lang="pl-PL" dirty="0"/>
              <a:t>Udział popytu na poszczególne kategorie produktowe jest podobny.</a:t>
            </a:r>
          </a:p>
          <a:p>
            <a:pPr lvl="1">
              <a:lnSpc>
                <a:spcPct val="120000"/>
              </a:lnSpc>
            </a:pPr>
            <a:r>
              <a:rPr lang="pl-PL" dirty="0"/>
              <a:t>Regiony różnią się między sobą np. gęstością zaludnienia</a:t>
            </a:r>
            <a:br>
              <a:rPr lang="pl-PL" dirty="0"/>
            </a:br>
            <a:r>
              <a:rPr lang="pl-PL" dirty="0"/>
              <a:t>– a tym samym skalą popytu.</a:t>
            </a:r>
          </a:p>
          <a:p>
            <a:endParaRPr lang="pl-PL" dirty="0"/>
          </a:p>
        </p:txBody>
      </p:sp>
      <p:sp>
        <p:nvSpPr>
          <p:cNvPr id="7" name="Symbol zastępczy tekstu 6">
            <a:extLst>
              <a:ext uri="{FF2B5EF4-FFF2-40B4-BE49-F238E27FC236}">
                <a16:creationId xmlns:a16="http://schemas.microsoft.com/office/drawing/2014/main" id="{AE6F67A1-141F-3488-B792-DF6905448E6B}"/>
              </a:ext>
            </a:extLst>
          </p:cNvPr>
          <p:cNvSpPr>
            <a:spLocks noGrp="1"/>
          </p:cNvSpPr>
          <p:nvPr>
            <p:ph type="body" sz="quarter" idx="3"/>
          </p:nvPr>
        </p:nvSpPr>
        <p:spPr>
          <a:xfrm>
            <a:off x="6169024" y="1059231"/>
            <a:ext cx="5183188" cy="823912"/>
          </a:xfrm>
        </p:spPr>
        <p:txBody>
          <a:bodyPr/>
          <a:lstStyle/>
          <a:p>
            <a:r>
              <a:rPr lang="pl-PL" sz="1800" dirty="0">
                <a:effectLst/>
                <a:latin typeface="Calibri" panose="020F0502020204030204" pitchFamily="34" charset="0"/>
                <a:ea typeface="Calibri" panose="020F0502020204030204" pitchFamily="34" charset="0"/>
                <a:cs typeface="Times New Roman" panose="02020603050405020304" pitchFamily="18" charset="0"/>
              </a:rPr>
              <a:t>Czy w danych istnieją inne wzorce, które można zidentyfikować w relacji do czasu?</a:t>
            </a:r>
          </a:p>
        </p:txBody>
      </p:sp>
      <p:pic>
        <p:nvPicPr>
          <p:cNvPr id="4098" name="Picture 2">
            <a:extLst>
              <a:ext uri="{FF2B5EF4-FFF2-40B4-BE49-F238E27FC236}">
                <a16:creationId xmlns:a16="http://schemas.microsoft.com/office/drawing/2014/main" id="{921FB538-6074-FE21-C9AD-BF945F0F91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8869526" y="4372897"/>
            <a:ext cx="3026466" cy="2031035"/>
          </a:xfrm>
          <a:prstGeom prst="rect">
            <a:avLst/>
          </a:prstGeom>
          <a:noFill/>
          <a:extLst>
            <a:ext uri="{909E8E84-426E-40DD-AFC4-6F175D3DCCD1}">
              <a14:hiddenFill xmlns:a14="http://schemas.microsoft.com/office/drawing/2010/main">
                <a:solidFill>
                  <a:srgbClr val="FFFFFF"/>
                </a:solidFill>
              </a14:hiddenFill>
            </a:ext>
          </a:extLst>
        </p:spPr>
      </p:pic>
      <p:sp>
        <p:nvSpPr>
          <p:cNvPr id="9" name="Symbol zastępczy tekstu 6">
            <a:extLst>
              <a:ext uri="{FF2B5EF4-FFF2-40B4-BE49-F238E27FC236}">
                <a16:creationId xmlns:a16="http://schemas.microsoft.com/office/drawing/2014/main" id="{EF2C16B2-67FD-22B8-FC48-3A79BFE51066}"/>
              </a:ext>
            </a:extLst>
          </p:cNvPr>
          <p:cNvSpPr txBox="1">
            <a:spLocks/>
          </p:cNvSpPr>
          <p:nvPr/>
        </p:nvSpPr>
        <p:spPr>
          <a:xfrm>
            <a:off x="8760618" y="2762597"/>
            <a:ext cx="3359626" cy="1610300"/>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sz="1800" b="0" dirty="0">
                <a:latin typeface="Calibri" panose="020F0502020204030204" pitchFamily="34" charset="0"/>
                <a:ea typeface="Calibri" panose="020F0502020204030204" pitchFamily="34" charset="0"/>
                <a:cs typeface="Times New Roman" panose="02020603050405020304" pitchFamily="18" charset="0"/>
              </a:rPr>
              <a:t>Patrząc jednocześnie na wszystkie Regiony, całkowita Sprzedaż w ujęciu ilościowym, dla każdego miesiąca reprezentuje trendy wzrostowe rok do roku.</a:t>
            </a:r>
          </a:p>
          <a:p>
            <a:pPr marL="285750" indent="-285750">
              <a:buFont typeface="Arial" panose="020B0604020202020204" pitchFamily="34" charset="0"/>
              <a:buChar char="•"/>
            </a:pPr>
            <a:r>
              <a:rPr lang="pl-PL" sz="1800" b="0" dirty="0">
                <a:latin typeface="Calibri" panose="020F0502020204030204" pitchFamily="34" charset="0"/>
                <a:ea typeface="Calibri" panose="020F0502020204030204" pitchFamily="34" charset="0"/>
                <a:cs typeface="Times New Roman" panose="02020603050405020304" pitchFamily="18" charset="0"/>
              </a:rPr>
              <a:t>górne linie reprezentują miesiące z okresu sprzed Bożego Narodzenia</a:t>
            </a:r>
          </a:p>
          <a:p>
            <a:endParaRPr lang="pl-PL" sz="1800" b="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a:extLst>
              <a:ext uri="{FF2B5EF4-FFF2-40B4-BE49-F238E27FC236}">
                <a16:creationId xmlns:a16="http://schemas.microsoft.com/office/drawing/2014/main" id="{909092C5-FA01-FBF1-E6E1-F2987E5FD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186" y="2701905"/>
            <a:ext cx="2313052" cy="3920120"/>
          </a:xfrm>
          <a:prstGeom prst="rect">
            <a:avLst/>
          </a:prstGeom>
          <a:noFill/>
          <a:extLst>
            <a:ext uri="{909E8E84-426E-40DD-AFC4-6F175D3DCCD1}">
              <a14:hiddenFill xmlns:a14="http://schemas.microsoft.com/office/drawing/2010/main">
                <a:solidFill>
                  <a:srgbClr val="FFFFFF"/>
                </a:solidFill>
              </a14:hiddenFill>
            </a:ext>
          </a:extLst>
        </p:spPr>
      </p:pic>
      <p:sp>
        <p:nvSpPr>
          <p:cNvPr id="11" name="Symbol zastępczy tekstu 6">
            <a:extLst>
              <a:ext uri="{FF2B5EF4-FFF2-40B4-BE49-F238E27FC236}">
                <a16:creationId xmlns:a16="http://schemas.microsoft.com/office/drawing/2014/main" id="{B4643CBD-B324-2989-EFCF-1CD5A81F9F09}"/>
              </a:ext>
            </a:extLst>
          </p:cNvPr>
          <p:cNvSpPr txBox="1">
            <a:spLocks/>
          </p:cNvSpPr>
          <p:nvPr/>
        </p:nvSpPr>
        <p:spPr>
          <a:xfrm>
            <a:off x="5875542" y="1946252"/>
            <a:ext cx="3359626" cy="673062"/>
          </a:xfrm>
          <a:prstGeom prst="rect">
            <a:avLst/>
          </a:prstGeom>
        </p:spPr>
        <p:txBody>
          <a:bodyPr vert="horz" lIns="91440" tIns="45720" rIns="91440" bIns="45720" rtlCol="0" anchor="b">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sz="1200" b="0" dirty="0">
                <a:latin typeface="Calibri" panose="020F0502020204030204" pitchFamily="34" charset="0"/>
                <a:ea typeface="Calibri" panose="020F0502020204030204" pitchFamily="34" charset="0"/>
                <a:cs typeface="Times New Roman" panose="02020603050405020304" pitchFamily="18" charset="0"/>
              </a:rPr>
              <a:t>Szeregi czasowe reprezentujące całkowi Sprzedaż w podziale na Regiony i lata reprezentuje stabilny trend boczny.</a:t>
            </a:r>
          </a:p>
          <a:p>
            <a:r>
              <a:rPr lang="pl-PL" sz="1200" b="0" dirty="0">
                <a:latin typeface="Calibri" panose="020F0502020204030204" pitchFamily="34" charset="0"/>
                <a:ea typeface="Calibri" panose="020F0502020204030204" pitchFamily="34" charset="0"/>
                <a:cs typeface="Times New Roman" panose="02020603050405020304" pitchFamily="18" charset="0"/>
              </a:rPr>
              <a:t>Wyraźnie słabszy wpływ na całkowitą sprzedaż mają artykuły biurowe. </a:t>
            </a:r>
          </a:p>
        </p:txBody>
      </p:sp>
    </p:spTree>
    <p:extLst>
      <p:ext uri="{BB962C8B-B14F-4D97-AF65-F5344CB8AC3E}">
        <p14:creationId xmlns:p14="http://schemas.microsoft.com/office/powerpoint/2010/main" val="142298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a:extLst>
              <a:ext uri="{FF2B5EF4-FFF2-40B4-BE49-F238E27FC236}">
                <a16:creationId xmlns:a16="http://schemas.microsoft.com/office/drawing/2014/main" id="{AB6B1A73-1C86-38E2-0626-328EBF569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ela 10">
            <a:extLst>
              <a:ext uri="{FF2B5EF4-FFF2-40B4-BE49-F238E27FC236}">
                <a16:creationId xmlns:a16="http://schemas.microsoft.com/office/drawing/2014/main" id="{3B88ADA7-624F-56C5-123B-F94E71332F66}"/>
              </a:ext>
            </a:extLst>
          </p:cNvPr>
          <p:cNvGraphicFramePr>
            <a:graphicFrameLocks noGrp="1"/>
          </p:cNvGraphicFramePr>
          <p:nvPr>
            <p:extLst>
              <p:ext uri="{D42A27DB-BD31-4B8C-83A1-F6EECF244321}">
                <p14:modId xmlns:p14="http://schemas.microsoft.com/office/powerpoint/2010/main" val="1891703437"/>
              </p:ext>
            </p:extLst>
          </p:nvPr>
        </p:nvGraphicFramePr>
        <p:xfrm>
          <a:off x="7258227" y="1924058"/>
          <a:ext cx="4663155" cy="2972678"/>
        </p:xfrm>
        <a:graphic>
          <a:graphicData uri="http://schemas.openxmlformats.org/drawingml/2006/table">
            <a:tbl>
              <a:tblPr>
                <a:tableStyleId>{5C22544A-7EE6-4342-B048-85BDC9FD1C3A}</a:tableStyleId>
              </a:tblPr>
              <a:tblGrid>
                <a:gridCol w="666165">
                  <a:extLst>
                    <a:ext uri="{9D8B030D-6E8A-4147-A177-3AD203B41FA5}">
                      <a16:colId xmlns:a16="http://schemas.microsoft.com/office/drawing/2014/main" val="1935874068"/>
                    </a:ext>
                  </a:extLst>
                </a:gridCol>
                <a:gridCol w="666165">
                  <a:extLst>
                    <a:ext uri="{9D8B030D-6E8A-4147-A177-3AD203B41FA5}">
                      <a16:colId xmlns:a16="http://schemas.microsoft.com/office/drawing/2014/main" val="1790898721"/>
                    </a:ext>
                  </a:extLst>
                </a:gridCol>
                <a:gridCol w="666165">
                  <a:extLst>
                    <a:ext uri="{9D8B030D-6E8A-4147-A177-3AD203B41FA5}">
                      <a16:colId xmlns:a16="http://schemas.microsoft.com/office/drawing/2014/main" val="3892394703"/>
                    </a:ext>
                  </a:extLst>
                </a:gridCol>
                <a:gridCol w="666165">
                  <a:extLst>
                    <a:ext uri="{9D8B030D-6E8A-4147-A177-3AD203B41FA5}">
                      <a16:colId xmlns:a16="http://schemas.microsoft.com/office/drawing/2014/main" val="640415769"/>
                    </a:ext>
                  </a:extLst>
                </a:gridCol>
                <a:gridCol w="666165">
                  <a:extLst>
                    <a:ext uri="{9D8B030D-6E8A-4147-A177-3AD203B41FA5}">
                      <a16:colId xmlns:a16="http://schemas.microsoft.com/office/drawing/2014/main" val="2040904723"/>
                    </a:ext>
                  </a:extLst>
                </a:gridCol>
                <a:gridCol w="666165">
                  <a:extLst>
                    <a:ext uri="{9D8B030D-6E8A-4147-A177-3AD203B41FA5}">
                      <a16:colId xmlns:a16="http://schemas.microsoft.com/office/drawing/2014/main" val="3932987335"/>
                    </a:ext>
                  </a:extLst>
                </a:gridCol>
                <a:gridCol w="666165">
                  <a:extLst>
                    <a:ext uri="{9D8B030D-6E8A-4147-A177-3AD203B41FA5}">
                      <a16:colId xmlns:a16="http://schemas.microsoft.com/office/drawing/2014/main" val="2065367276"/>
                    </a:ext>
                  </a:extLst>
                </a:gridCol>
              </a:tblGrid>
              <a:tr h="163406">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meandiff</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p-adj</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upper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022441923"/>
                  </a:ext>
                </a:extLst>
              </a:tr>
              <a:tr h="468212">
                <a:tc>
                  <a:txBody>
                    <a:bodyPr/>
                    <a:lstStyle/>
                    <a:p>
                      <a:pPr algn="r" fontAlgn="ctr"/>
                      <a:r>
                        <a:rPr lang="pl-PL" sz="800" u="none" strike="noStrike">
                          <a:effectLst/>
                        </a:rPr>
                        <a:t>Furniture-Bookcases-Central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Furniture-Bookcases-East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0.0235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1.0</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-0.7514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0.7984</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192582398"/>
                  </a:ext>
                </a:extLst>
              </a:tr>
              <a:tr h="468212">
                <a:tc>
                  <a:txBody>
                    <a:bodyPr/>
                    <a:lstStyle/>
                    <a:p>
                      <a:pPr algn="r" fontAlgn="ctr"/>
                      <a:r>
                        <a:rPr lang="pl-PL" sz="800" u="none" strike="noStrike">
                          <a:effectLst/>
                        </a:rPr>
                        <a:t>Furniture-Bookcases-Central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Furniture-Bookcases-South</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0.0281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-0.814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0.8702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059390103"/>
                  </a:ext>
                </a:extLst>
              </a:tr>
              <a:tr h="468212">
                <a:tc>
                  <a:txBody>
                    <a:bodyPr/>
                    <a:lstStyle/>
                    <a:p>
                      <a:pPr algn="r" fontAlgn="ctr"/>
                      <a:r>
                        <a:rPr lang="pl-PL" sz="800" u="none" strike="noStrike">
                          <a:effectLst/>
                        </a:rPr>
                        <a:t>Furniture-Bookcases-Central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Furniture-Bookcases-West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-0.0119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-0.7143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0.6904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733391156"/>
                  </a:ext>
                </a:extLst>
              </a:tr>
              <a:tr h="468212">
                <a:tc>
                  <a:txBody>
                    <a:bodyPr/>
                    <a:lstStyle/>
                    <a:p>
                      <a:pPr algn="r" fontAlgn="ctr"/>
                      <a:r>
                        <a:rPr lang="pl-PL" sz="800" u="none" strike="noStrike">
                          <a:effectLst/>
                        </a:rPr>
                        <a:t>Furniture-Bookcases-East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Furniture-Bookcases-South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0.0046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-0.8163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0.8255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620265505"/>
                  </a:ext>
                </a:extLst>
              </a:tr>
              <a:tr h="468212">
                <a:tc>
                  <a:txBody>
                    <a:bodyPr/>
                    <a:lstStyle/>
                    <a:p>
                      <a:pPr algn="r" fontAlgn="ctr"/>
                      <a:r>
                        <a:rPr lang="pl-PL" sz="800" u="none" strike="noStrike">
                          <a:effectLst/>
                        </a:rPr>
                        <a:t>Furniture-Bookcases-East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Furniture-Bookcases-West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-0.0355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1.0</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-0.7122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0.6413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211507261"/>
                  </a:ext>
                </a:extLst>
              </a:tr>
              <a:tr h="468212">
                <a:tc>
                  <a:txBody>
                    <a:bodyPr/>
                    <a:lstStyle/>
                    <a:p>
                      <a:pPr algn="r" fontAlgn="ctr"/>
                      <a:r>
                        <a:rPr lang="pl-PL" sz="800" u="none" strike="noStrike">
                          <a:effectLst/>
                        </a:rPr>
                        <a:t>Furniture-Bookcases-South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Furniture-Bookcases-West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1.0</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-0.7928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0.7127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173920107"/>
                  </a:ext>
                </a:extLst>
              </a:tr>
            </a:tbl>
          </a:graphicData>
        </a:graphic>
      </p:graphicFrame>
      <p:sp>
        <p:nvSpPr>
          <p:cNvPr id="2" name="pole tekstowe 1">
            <a:extLst>
              <a:ext uri="{FF2B5EF4-FFF2-40B4-BE49-F238E27FC236}">
                <a16:creationId xmlns:a16="http://schemas.microsoft.com/office/drawing/2014/main" id="{41B2B46A-E86A-1752-85B4-4FD1D791DE6F}"/>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3" name="Symbol zastępczy tekstu 9">
            <a:extLst>
              <a:ext uri="{FF2B5EF4-FFF2-40B4-BE49-F238E27FC236}">
                <a16:creationId xmlns:a16="http://schemas.microsoft.com/office/drawing/2014/main" id="{DCF99D34-F455-F0E0-F69E-679C05C52A11}"/>
              </a:ext>
            </a:extLst>
          </p:cNvPr>
          <p:cNvSpPr txBox="1">
            <a:spLocks/>
          </p:cNvSpPr>
          <p:nvPr/>
        </p:nvSpPr>
        <p:spPr>
          <a:xfrm>
            <a:off x="7258227" y="406179"/>
            <a:ext cx="4711564" cy="520020"/>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b="0" dirty="0"/>
              <a:t>Analiza wariancji dla </a:t>
            </a:r>
            <a:r>
              <a:rPr lang="pl-PL" b="0" dirty="0" err="1"/>
              <a:t>Furniture-Bookcases</a:t>
            </a:r>
            <a:endParaRPr lang="pl-PL" b="0" dirty="0"/>
          </a:p>
        </p:txBody>
      </p:sp>
    </p:spTree>
    <p:extLst>
      <p:ext uri="{BB962C8B-B14F-4D97-AF65-F5344CB8AC3E}">
        <p14:creationId xmlns:p14="http://schemas.microsoft.com/office/powerpoint/2010/main" val="3472796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a:extLst>
              <a:ext uri="{FF2B5EF4-FFF2-40B4-BE49-F238E27FC236}">
                <a16:creationId xmlns:a16="http://schemas.microsoft.com/office/drawing/2014/main" id="{957B22B7-760C-F2A1-2198-12F329764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F3C7CB29-D87C-0D7E-DF2C-870FC30F8946}"/>
              </a:ext>
            </a:extLst>
          </p:cNvPr>
          <p:cNvGraphicFramePr>
            <a:graphicFrameLocks noGrp="1"/>
          </p:cNvGraphicFramePr>
          <p:nvPr>
            <p:extLst>
              <p:ext uri="{D42A27DB-BD31-4B8C-83A1-F6EECF244321}">
                <p14:modId xmlns:p14="http://schemas.microsoft.com/office/powerpoint/2010/main" val="2234106533"/>
              </p:ext>
            </p:extLst>
          </p:nvPr>
        </p:nvGraphicFramePr>
        <p:xfrm>
          <a:off x="7298108" y="1937756"/>
          <a:ext cx="4704462" cy="2982487"/>
        </p:xfrm>
        <a:graphic>
          <a:graphicData uri="http://schemas.openxmlformats.org/drawingml/2006/table">
            <a:tbl>
              <a:tblPr>
                <a:tableStyleId>{5C22544A-7EE6-4342-B048-85BDC9FD1C3A}</a:tableStyleId>
              </a:tblPr>
              <a:tblGrid>
                <a:gridCol w="672066">
                  <a:extLst>
                    <a:ext uri="{9D8B030D-6E8A-4147-A177-3AD203B41FA5}">
                      <a16:colId xmlns:a16="http://schemas.microsoft.com/office/drawing/2014/main" val="2462177569"/>
                    </a:ext>
                  </a:extLst>
                </a:gridCol>
                <a:gridCol w="672066">
                  <a:extLst>
                    <a:ext uri="{9D8B030D-6E8A-4147-A177-3AD203B41FA5}">
                      <a16:colId xmlns:a16="http://schemas.microsoft.com/office/drawing/2014/main" val="1159275270"/>
                    </a:ext>
                  </a:extLst>
                </a:gridCol>
                <a:gridCol w="672066">
                  <a:extLst>
                    <a:ext uri="{9D8B030D-6E8A-4147-A177-3AD203B41FA5}">
                      <a16:colId xmlns:a16="http://schemas.microsoft.com/office/drawing/2014/main" val="1665005913"/>
                    </a:ext>
                  </a:extLst>
                </a:gridCol>
                <a:gridCol w="672066">
                  <a:extLst>
                    <a:ext uri="{9D8B030D-6E8A-4147-A177-3AD203B41FA5}">
                      <a16:colId xmlns:a16="http://schemas.microsoft.com/office/drawing/2014/main" val="3657999655"/>
                    </a:ext>
                  </a:extLst>
                </a:gridCol>
                <a:gridCol w="672066">
                  <a:extLst>
                    <a:ext uri="{9D8B030D-6E8A-4147-A177-3AD203B41FA5}">
                      <a16:colId xmlns:a16="http://schemas.microsoft.com/office/drawing/2014/main" val="2751403880"/>
                    </a:ext>
                  </a:extLst>
                </a:gridCol>
                <a:gridCol w="672066">
                  <a:extLst>
                    <a:ext uri="{9D8B030D-6E8A-4147-A177-3AD203B41FA5}">
                      <a16:colId xmlns:a16="http://schemas.microsoft.com/office/drawing/2014/main" val="2645502609"/>
                    </a:ext>
                  </a:extLst>
                </a:gridCol>
                <a:gridCol w="672066">
                  <a:extLst>
                    <a:ext uri="{9D8B030D-6E8A-4147-A177-3AD203B41FA5}">
                      <a16:colId xmlns:a16="http://schemas.microsoft.com/office/drawing/2014/main" val="1846370770"/>
                    </a:ext>
                  </a:extLst>
                </a:gridCol>
              </a:tblGrid>
              <a:tr h="350311">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meandiff</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p-</a:t>
                      </a:r>
                      <a:r>
                        <a:rPr lang="pl-PL" sz="800" b="1" u="none" strike="noStrike" dirty="0" err="1">
                          <a:effectLst/>
                        </a:rPr>
                        <a:t>adj</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467962518"/>
                  </a:ext>
                </a:extLst>
              </a:tr>
              <a:tr h="438696">
                <a:tc>
                  <a:txBody>
                    <a:bodyPr/>
                    <a:lstStyle/>
                    <a:p>
                      <a:pPr algn="r" fontAlgn="ctr"/>
                      <a:r>
                        <a:rPr lang="pl-PL" sz="800" u="none" strike="noStrike">
                          <a:effectLst/>
                        </a:rPr>
                        <a:t>Furniture-Chairs-Central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Furniture-Chairs-East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-0.0214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1.0</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-0.4759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0.433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507921078"/>
                  </a:ext>
                </a:extLst>
              </a:tr>
              <a:tr h="438696">
                <a:tc>
                  <a:txBody>
                    <a:bodyPr/>
                    <a:lstStyle/>
                    <a:p>
                      <a:pPr algn="r" fontAlgn="ctr"/>
                      <a:r>
                        <a:rPr lang="pl-PL" sz="800" u="none" strike="noStrike">
                          <a:effectLst/>
                        </a:rPr>
                        <a:t>Furniture-Chairs-Central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Furniture-Chairs-South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-0.0179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-0.5324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0.4966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724277195"/>
                  </a:ext>
                </a:extLst>
              </a:tr>
              <a:tr h="438696">
                <a:tc>
                  <a:txBody>
                    <a:bodyPr/>
                    <a:lstStyle/>
                    <a:p>
                      <a:pPr algn="r" fontAlgn="ctr"/>
                      <a:r>
                        <a:rPr lang="pl-PL" sz="800" u="none" strike="noStrike">
                          <a:effectLst/>
                        </a:rPr>
                        <a:t>Furniture-Chairs-Central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Furniture-Chairs-West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-0.0571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-0.5023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0.3882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017968094"/>
                  </a:ext>
                </a:extLst>
              </a:tr>
              <a:tr h="438696">
                <a:tc>
                  <a:txBody>
                    <a:bodyPr/>
                    <a:lstStyle/>
                    <a:p>
                      <a:pPr algn="r" fontAlgn="ctr"/>
                      <a:r>
                        <a:rPr lang="pl-PL" sz="800" u="none" strike="noStrike">
                          <a:effectLst/>
                        </a:rPr>
                        <a:t>Furniture-Chairs-East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Furniture-Chairs-South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0.0036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1.0</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-0.4965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0.5037</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351997888"/>
                  </a:ext>
                </a:extLst>
              </a:tr>
              <a:tr h="438696">
                <a:tc>
                  <a:txBody>
                    <a:bodyPr/>
                    <a:lstStyle/>
                    <a:p>
                      <a:pPr algn="r" fontAlgn="ctr"/>
                      <a:r>
                        <a:rPr lang="pl-PL" sz="800" u="none" strike="noStrike">
                          <a:effectLst/>
                        </a:rPr>
                        <a:t>Furniture-Chairs-East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Furniture-Chairs-West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-0.0356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-0.4642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0.3929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749395566"/>
                  </a:ext>
                </a:extLst>
              </a:tr>
              <a:tr h="438696">
                <a:tc>
                  <a:txBody>
                    <a:bodyPr/>
                    <a:lstStyle/>
                    <a:p>
                      <a:pPr algn="r" fontAlgn="ctr"/>
                      <a:r>
                        <a:rPr lang="pl-PL" sz="800" u="none" strike="noStrike">
                          <a:effectLst/>
                        </a:rPr>
                        <a:t>Furniture-Chairs-South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Furniture-Chairs-West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-0.0392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1.0</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-0.5309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0.4526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329485259"/>
                  </a:ext>
                </a:extLst>
              </a:tr>
            </a:tbl>
          </a:graphicData>
        </a:graphic>
      </p:graphicFrame>
      <p:sp>
        <p:nvSpPr>
          <p:cNvPr id="3" name="pole tekstowe 2">
            <a:extLst>
              <a:ext uri="{FF2B5EF4-FFF2-40B4-BE49-F238E27FC236}">
                <a16:creationId xmlns:a16="http://schemas.microsoft.com/office/drawing/2014/main" id="{E98ED512-595E-A0F9-100F-4E6962CE06A5}"/>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5" name="pole tekstowe 4">
            <a:extLst>
              <a:ext uri="{FF2B5EF4-FFF2-40B4-BE49-F238E27FC236}">
                <a16:creationId xmlns:a16="http://schemas.microsoft.com/office/drawing/2014/main" id="{26E11CD0-6D6F-6E03-9102-022CB0C1CAAD}"/>
              </a:ext>
            </a:extLst>
          </p:cNvPr>
          <p:cNvSpPr txBox="1"/>
          <p:nvPr/>
        </p:nvSpPr>
        <p:spPr>
          <a:xfrm>
            <a:off x="7298108" y="496710"/>
            <a:ext cx="6096982" cy="369332"/>
          </a:xfrm>
          <a:prstGeom prst="rect">
            <a:avLst/>
          </a:prstGeom>
          <a:noFill/>
        </p:spPr>
        <p:txBody>
          <a:bodyPr wrap="square">
            <a:spAutoFit/>
          </a:bodyPr>
          <a:lstStyle/>
          <a:p>
            <a:r>
              <a:rPr lang="pl-PL" b="0" dirty="0"/>
              <a:t>Analiza wariancji dla </a:t>
            </a:r>
            <a:r>
              <a:rPr lang="pl-PL" b="0" dirty="0" err="1"/>
              <a:t>Furniture-Chairs</a:t>
            </a:r>
            <a:endParaRPr lang="pl-PL" b="0" dirty="0"/>
          </a:p>
        </p:txBody>
      </p:sp>
    </p:spTree>
    <p:extLst>
      <p:ext uri="{BB962C8B-B14F-4D97-AF65-F5344CB8AC3E}">
        <p14:creationId xmlns:p14="http://schemas.microsoft.com/office/powerpoint/2010/main" val="401239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80288046-85D8-6FF7-6C5E-03403A1F9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676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BF131E8A-8749-5E5F-D51D-2AE49CF39FB2}"/>
              </a:ext>
            </a:extLst>
          </p:cNvPr>
          <p:cNvGraphicFramePr>
            <a:graphicFrameLocks noGrp="1"/>
          </p:cNvGraphicFramePr>
          <p:nvPr>
            <p:extLst>
              <p:ext uri="{D42A27DB-BD31-4B8C-83A1-F6EECF244321}">
                <p14:modId xmlns:p14="http://schemas.microsoft.com/office/powerpoint/2010/main" val="196838571"/>
              </p:ext>
            </p:extLst>
          </p:nvPr>
        </p:nvGraphicFramePr>
        <p:xfrm>
          <a:off x="7417749" y="2217293"/>
          <a:ext cx="4418176" cy="2423414"/>
        </p:xfrm>
        <a:graphic>
          <a:graphicData uri="http://schemas.openxmlformats.org/drawingml/2006/table">
            <a:tbl>
              <a:tblPr>
                <a:tableStyleId>{5C22544A-7EE6-4342-B048-85BDC9FD1C3A}</a:tableStyleId>
              </a:tblPr>
              <a:tblGrid>
                <a:gridCol w="631168">
                  <a:extLst>
                    <a:ext uri="{9D8B030D-6E8A-4147-A177-3AD203B41FA5}">
                      <a16:colId xmlns:a16="http://schemas.microsoft.com/office/drawing/2014/main" val="2056876153"/>
                    </a:ext>
                  </a:extLst>
                </a:gridCol>
                <a:gridCol w="631168">
                  <a:extLst>
                    <a:ext uri="{9D8B030D-6E8A-4147-A177-3AD203B41FA5}">
                      <a16:colId xmlns:a16="http://schemas.microsoft.com/office/drawing/2014/main" val="2339713160"/>
                    </a:ext>
                  </a:extLst>
                </a:gridCol>
                <a:gridCol w="631168">
                  <a:extLst>
                    <a:ext uri="{9D8B030D-6E8A-4147-A177-3AD203B41FA5}">
                      <a16:colId xmlns:a16="http://schemas.microsoft.com/office/drawing/2014/main" val="675382399"/>
                    </a:ext>
                  </a:extLst>
                </a:gridCol>
                <a:gridCol w="631168">
                  <a:extLst>
                    <a:ext uri="{9D8B030D-6E8A-4147-A177-3AD203B41FA5}">
                      <a16:colId xmlns:a16="http://schemas.microsoft.com/office/drawing/2014/main" val="1419726815"/>
                    </a:ext>
                  </a:extLst>
                </a:gridCol>
                <a:gridCol w="631168">
                  <a:extLst>
                    <a:ext uri="{9D8B030D-6E8A-4147-A177-3AD203B41FA5}">
                      <a16:colId xmlns:a16="http://schemas.microsoft.com/office/drawing/2014/main" val="82902287"/>
                    </a:ext>
                  </a:extLst>
                </a:gridCol>
                <a:gridCol w="631168">
                  <a:extLst>
                    <a:ext uri="{9D8B030D-6E8A-4147-A177-3AD203B41FA5}">
                      <a16:colId xmlns:a16="http://schemas.microsoft.com/office/drawing/2014/main" val="3334176864"/>
                    </a:ext>
                  </a:extLst>
                </a:gridCol>
                <a:gridCol w="631168">
                  <a:extLst>
                    <a:ext uri="{9D8B030D-6E8A-4147-A177-3AD203B41FA5}">
                      <a16:colId xmlns:a16="http://schemas.microsoft.com/office/drawing/2014/main" val="3129353905"/>
                    </a:ext>
                  </a:extLst>
                </a:gridCol>
              </a:tblGrid>
              <a:tr h="176042">
                <a:tc>
                  <a:txBody>
                    <a:bodyPr/>
                    <a:lstStyle/>
                    <a:p>
                      <a:pPr algn="r" fontAlgn="ctr"/>
                      <a:r>
                        <a:rPr lang="pl-PL" sz="800" b="1" u="none" strike="noStrike">
                          <a:effectLst/>
                        </a:rPr>
                        <a:t>group1</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group2</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meandiff</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p-adj</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upper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726305485"/>
                  </a:ext>
                </a:extLst>
              </a:tr>
              <a:tr h="281668">
                <a:tc>
                  <a:txBody>
                    <a:bodyPr/>
                    <a:lstStyle/>
                    <a:p>
                      <a:pPr algn="r" fontAlgn="ctr"/>
                      <a:r>
                        <a:rPr lang="pl-PL" sz="800" u="none" strike="noStrike">
                          <a:effectLst/>
                        </a:rPr>
                        <a:t>Furniture-Furnishings-Central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Furniture-Furnishings-East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0.223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0.9806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-0.1413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0.5874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855156170"/>
                  </a:ext>
                </a:extLst>
              </a:tr>
              <a:tr h="281668">
                <a:tc>
                  <a:txBody>
                    <a:bodyPr/>
                    <a:lstStyle/>
                    <a:p>
                      <a:pPr algn="r" fontAlgn="ctr"/>
                      <a:r>
                        <a:rPr lang="pl-PL" sz="800" u="none" strike="noStrike">
                          <a:effectLst/>
                        </a:rPr>
                        <a:t>Furniture-Furnishings-Central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Furniture-Furnishings-South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0.0685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-0.3719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0.5089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040177213"/>
                  </a:ext>
                </a:extLst>
              </a:tr>
              <a:tr h="281668">
                <a:tc>
                  <a:txBody>
                    <a:bodyPr/>
                    <a:lstStyle/>
                    <a:p>
                      <a:pPr algn="r" fontAlgn="ctr"/>
                      <a:r>
                        <a:rPr lang="pl-PL" sz="800" u="none" strike="noStrike">
                          <a:effectLst/>
                        </a:rPr>
                        <a:t>Furniture-Furnishings-Central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Furniture-Furnishings-West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0.206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0.9959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-0.1564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0.5684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925554239"/>
                  </a:ext>
                </a:extLst>
              </a:tr>
              <a:tr h="176042">
                <a:tc>
                  <a:txBody>
                    <a:bodyPr/>
                    <a:lstStyle/>
                    <a:p>
                      <a:pPr algn="r" fontAlgn="ctr"/>
                      <a:r>
                        <a:rPr lang="pl-PL" sz="800" u="none" strike="noStrike">
                          <a:effectLst/>
                        </a:rPr>
                        <a:t>Furniture-Furnishings-East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Furniture-Furnishings-South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-0.1546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-0.5545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0.2454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030119274"/>
                  </a:ext>
                </a:extLst>
              </a:tr>
              <a:tr h="176042">
                <a:tc>
                  <a:txBody>
                    <a:bodyPr/>
                    <a:lstStyle/>
                    <a:p>
                      <a:pPr algn="r" fontAlgn="ctr"/>
                      <a:r>
                        <a:rPr lang="pl-PL" sz="800" u="none" strike="noStrike">
                          <a:effectLst/>
                        </a:rPr>
                        <a:t>Furniture-Furnishings-East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Furniture-Furnishings-West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-0.0171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-0.3291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0.295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676461259"/>
                  </a:ext>
                </a:extLst>
              </a:tr>
              <a:tr h="176042">
                <a:tc>
                  <a:txBody>
                    <a:bodyPr/>
                    <a:lstStyle/>
                    <a:p>
                      <a:pPr algn="r" fontAlgn="ctr"/>
                      <a:r>
                        <a:rPr lang="pl-PL" sz="800" u="none" strike="noStrike">
                          <a:effectLst/>
                        </a:rPr>
                        <a:t>Furniture-Furnishings-South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Furniture-Furnishings-West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0.1375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-0.2607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0.5357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7917689"/>
                  </a:ext>
                </a:extLst>
              </a:tr>
            </a:tbl>
          </a:graphicData>
        </a:graphic>
      </p:graphicFrame>
      <p:sp>
        <p:nvSpPr>
          <p:cNvPr id="3" name="pole tekstowe 2">
            <a:extLst>
              <a:ext uri="{FF2B5EF4-FFF2-40B4-BE49-F238E27FC236}">
                <a16:creationId xmlns:a16="http://schemas.microsoft.com/office/drawing/2014/main" id="{6454BA35-A3F0-E4F5-17FD-CA264574BFD4}"/>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5" name="pole tekstowe 4">
            <a:extLst>
              <a:ext uri="{FF2B5EF4-FFF2-40B4-BE49-F238E27FC236}">
                <a16:creationId xmlns:a16="http://schemas.microsoft.com/office/drawing/2014/main" id="{7D215596-3230-ED1C-BD61-774A95B7B9E3}"/>
              </a:ext>
            </a:extLst>
          </p:cNvPr>
          <p:cNvSpPr txBox="1"/>
          <p:nvPr/>
        </p:nvSpPr>
        <p:spPr>
          <a:xfrm>
            <a:off x="7417749" y="525905"/>
            <a:ext cx="6096982" cy="369332"/>
          </a:xfrm>
          <a:prstGeom prst="rect">
            <a:avLst/>
          </a:prstGeom>
          <a:noFill/>
        </p:spPr>
        <p:txBody>
          <a:bodyPr wrap="square">
            <a:spAutoFit/>
          </a:bodyPr>
          <a:lstStyle/>
          <a:p>
            <a:r>
              <a:rPr lang="pl-PL" b="0" dirty="0"/>
              <a:t>Analiza wariancji dla </a:t>
            </a:r>
            <a:r>
              <a:rPr lang="pl-PL" b="0" dirty="0" err="1"/>
              <a:t>Furniture-Furnishing</a:t>
            </a:r>
            <a:endParaRPr lang="pl-PL" b="0" dirty="0"/>
          </a:p>
        </p:txBody>
      </p:sp>
    </p:spTree>
    <p:extLst>
      <p:ext uri="{BB962C8B-B14F-4D97-AF65-F5344CB8AC3E}">
        <p14:creationId xmlns:p14="http://schemas.microsoft.com/office/powerpoint/2010/main" val="3729096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a:extLst>
              <a:ext uri="{FF2B5EF4-FFF2-40B4-BE49-F238E27FC236}">
                <a16:creationId xmlns:a16="http://schemas.microsoft.com/office/drawing/2014/main" id="{1EFCBD72-0C5D-0953-C520-9F8CAED2E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02A2EDA7-B631-0853-2F01-59DC869F9289}"/>
              </a:ext>
            </a:extLst>
          </p:cNvPr>
          <p:cNvGraphicFramePr>
            <a:graphicFrameLocks noGrp="1"/>
          </p:cNvGraphicFramePr>
          <p:nvPr>
            <p:extLst>
              <p:ext uri="{D42A27DB-BD31-4B8C-83A1-F6EECF244321}">
                <p14:modId xmlns:p14="http://schemas.microsoft.com/office/powerpoint/2010/main" val="532189829"/>
              </p:ext>
            </p:extLst>
          </p:nvPr>
        </p:nvGraphicFramePr>
        <p:xfrm>
          <a:off x="7357927" y="2753146"/>
          <a:ext cx="4546360" cy="2486825"/>
        </p:xfrm>
        <a:graphic>
          <a:graphicData uri="http://schemas.openxmlformats.org/drawingml/2006/table">
            <a:tbl>
              <a:tblPr>
                <a:tableStyleId>{5C22544A-7EE6-4342-B048-85BDC9FD1C3A}</a:tableStyleId>
              </a:tblPr>
              <a:tblGrid>
                <a:gridCol w="649480">
                  <a:extLst>
                    <a:ext uri="{9D8B030D-6E8A-4147-A177-3AD203B41FA5}">
                      <a16:colId xmlns:a16="http://schemas.microsoft.com/office/drawing/2014/main" val="2693690587"/>
                    </a:ext>
                  </a:extLst>
                </a:gridCol>
                <a:gridCol w="649480">
                  <a:extLst>
                    <a:ext uri="{9D8B030D-6E8A-4147-A177-3AD203B41FA5}">
                      <a16:colId xmlns:a16="http://schemas.microsoft.com/office/drawing/2014/main" val="3622327178"/>
                    </a:ext>
                  </a:extLst>
                </a:gridCol>
                <a:gridCol w="649480">
                  <a:extLst>
                    <a:ext uri="{9D8B030D-6E8A-4147-A177-3AD203B41FA5}">
                      <a16:colId xmlns:a16="http://schemas.microsoft.com/office/drawing/2014/main" val="1489828355"/>
                    </a:ext>
                  </a:extLst>
                </a:gridCol>
                <a:gridCol w="649480">
                  <a:extLst>
                    <a:ext uri="{9D8B030D-6E8A-4147-A177-3AD203B41FA5}">
                      <a16:colId xmlns:a16="http://schemas.microsoft.com/office/drawing/2014/main" val="1379134491"/>
                    </a:ext>
                  </a:extLst>
                </a:gridCol>
                <a:gridCol w="649480">
                  <a:extLst>
                    <a:ext uri="{9D8B030D-6E8A-4147-A177-3AD203B41FA5}">
                      <a16:colId xmlns:a16="http://schemas.microsoft.com/office/drawing/2014/main" val="1417498749"/>
                    </a:ext>
                  </a:extLst>
                </a:gridCol>
                <a:gridCol w="649480">
                  <a:extLst>
                    <a:ext uri="{9D8B030D-6E8A-4147-A177-3AD203B41FA5}">
                      <a16:colId xmlns:a16="http://schemas.microsoft.com/office/drawing/2014/main" val="983924337"/>
                    </a:ext>
                  </a:extLst>
                </a:gridCol>
                <a:gridCol w="649480">
                  <a:extLst>
                    <a:ext uri="{9D8B030D-6E8A-4147-A177-3AD203B41FA5}">
                      <a16:colId xmlns:a16="http://schemas.microsoft.com/office/drawing/2014/main" val="2023043966"/>
                    </a:ext>
                  </a:extLst>
                </a:gridCol>
              </a:tblGrid>
              <a:tr h="291149">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meandiff</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p-</a:t>
                      </a:r>
                      <a:r>
                        <a:rPr lang="pl-PL" sz="800" b="1" u="none" strike="noStrike" dirty="0" err="1">
                          <a:effectLst/>
                        </a:rPr>
                        <a:t>adj</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541101433"/>
                  </a:ext>
                </a:extLst>
              </a:tr>
              <a:tr h="437081">
                <a:tc>
                  <a:txBody>
                    <a:bodyPr/>
                    <a:lstStyle/>
                    <a:p>
                      <a:pPr algn="r" fontAlgn="ctr"/>
                      <a:r>
                        <a:rPr lang="pl-PL" sz="800" u="none" strike="noStrike">
                          <a:effectLst/>
                        </a:rPr>
                        <a:t>Furniture-Tables-Central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Furniture-Tables-East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0.0849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-0.5607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0.7304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769444413"/>
                  </a:ext>
                </a:extLst>
              </a:tr>
              <a:tr h="437081">
                <a:tc>
                  <a:txBody>
                    <a:bodyPr/>
                    <a:lstStyle/>
                    <a:p>
                      <a:pPr algn="r" fontAlgn="ctr"/>
                      <a:r>
                        <a:rPr lang="pl-PL" sz="800" u="none" strike="noStrike">
                          <a:effectLst/>
                        </a:rPr>
                        <a:t>Furniture-Tables-Central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Furniture-Tables-South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0.2887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-0.4147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0.9921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751304522"/>
                  </a:ext>
                </a:extLst>
              </a:tr>
              <a:tr h="437081">
                <a:tc>
                  <a:txBody>
                    <a:bodyPr/>
                    <a:lstStyle/>
                    <a:p>
                      <a:pPr algn="r" fontAlgn="ctr"/>
                      <a:r>
                        <a:rPr lang="pl-PL" sz="800" u="none" strike="noStrike">
                          <a:effectLst/>
                        </a:rPr>
                        <a:t>Furniture-Tables-Central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Furniture-Tables-West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0.1315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-0.4425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0.7055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870447444"/>
                  </a:ext>
                </a:extLst>
              </a:tr>
              <a:tr h="294811">
                <a:tc>
                  <a:txBody>
                    <a:bodyPr/>
                    <a:lstStyle/>
                    <a:p>
                      <a:pPr algn="r" fontAlgn="ctr"/>
                      <a:r>
                        <a:rPr lang="pl-PL" sz="800" u="none" strike="noStrike">
                          <a:effectLst/>
                        </a:rPr>
                        <a:t>Furniture-Tables-East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Furniture-Tables-South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0.2039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-0.5175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0.9252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971306104"/>
                  </a:ext>
                </a:extLst>
              </a:tr>
              <a:tr h="294811">
                <a:tc>
                  <a:txBody>
                    <a:bodyPr/>
                    <a:lstStyle/>
                    <a:p>
                      <a:pPr algn="r" fontAlgn="ctr"/>
                      <a:r>
                        <a:rPr lang="pl-PL" sz="800" u="none" strike="noStrike">
                          <a:effectLst/>
                        </a:rPr>
                        <a:t>Furniture-Tables-East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Furniture-Tables-West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0.0467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-0.5491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0.6425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621195218"/>
                  </a:ext>
                </a:extLst>
              </a:tr>
              <a:tr h="294811">
                <a:tc>
                  <a:txBody>
                    <a:bodyPr/>
                    <a:lstStyle/>
                    <a:p>
                      <a:pPr algn="r" fontAlgn="ctr"/>
                      <a:r>
                        <a:rPr lang="pl-PL" sz="800" u="none" strike="noStrike">
                          <a:effectLst/>
                        </a:rPr>
                        <a:t>Furniture-Tables-South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Furniture-Tables-West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-0.1572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-0.8152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0.5009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779858853"/>
                  </a:ext>
                </a:extLst>
              </a:tr>
            </a:tbl>
          </a:graphicData>
        </a:graphic>
      </p:graphicFrame>
      <p:sp>
        <p:nvSpPr>
          <p:cNvPr id="3" name="Rectangle 1">
            <a:extLst>
              <a:ext uri="{FF2B5EF4-FFF2-40B4-BE49-F238E27FC236}">
                <a16:creationId xmlns:a16="http://schemas.microsoft.com/office/drawing/2014/main" id="{EB16A3B0-479B-40E3-DFCC-079F720D6A17}"/>
              </a:ext>
            </a:extLst>
          </p:cNvPr>
          <p:cNvSpPr>
            <a:spLocks noChangeArrowheads="1"/>
          </p:cNvSpPr>
          <p:nvPr/>
        </p:nvSpPr>
        <p:spPr bwMode="auto">
          <a:xfrm flipH="1">
            <a:off x="7357926" y="504920"/>
            <a:ext cx="4546361"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200" b="0" i="0" u="none" strike="noStrike" cap="none" normalizeH="0" baseline="0" dirty="0" err="1">
                <a:ln>
                  <a:noFill/>
                </a:ln>
                <a:solidFill>
                  <a:srgbClr val="000000"/>
                </a:solidFill>
                <a:effectLst/>
                <a:latin typeface="Courier New" panose="02070309020205020404" pitchFamily="49" charset="0"/>
              </a:rPr>
              <a:t>Levene's</a:t>
            </a:r>
            <a:r>
              <a:rPr kumimoji="0" lang="pl-PL" altLang="pl-PL" sz="1200" b="0" i="0" u="none" strike="noStrike" cap="none" normalizeH="0" baseline="0" dirty="0">
                <a:ln>
                  <a:noFill/>
                </a:ln>
                <a:solidFill>
                  <a:srgbClr val="000000"/>
                </a:solidFill>
                <a:effectLst/>
                <a:latin typeface="Courier New" panose="02070309020205020404" pitchFamily="49" charset="0"/>
              </a:rPr>
              <a:t> test for </a:t>
            </a:r>
            <a:r>
              <a:rPr kumimoji="0" lang="pl-PL" altLang="pl-PL" sz="1200" b="0" i="0" u="none" strike="noStrike" cap="none" normalizeH="0" baseline="0" dirty="0" err="1">
                <a:ln>
                  <a:noFill/>
                </a:ln>
                <a:solidFill>
                  <a:srgbClr val="000000"/>
                </a:solidFill>
                <a:effectLst/>
                <a:latin typeface="Courier New" panose="02070309020205020404" pitchFamily="49" charset="0"/>
              </a:rPr>
              <a:t>Equality</a:t>
            </a:r>
            <a:r>
              <a:rPr kumimoji="0" lang="pl-PL" altLang="pl-PL" sz="1200" b="0" i="0" u="none" strike="noStrike" cap="none" normalizeH="0" baseline="0" dirty="0">
                <a:ln>
                  <a:noFill/>
                </a:ln>
                <a:solidFill>
                  <a:srgbClr val="000000"/>
                </a:solidFill>
                <a:effectLst/>
                <a:latin typeface="Courier New" panose="02070309020205020404" pitchFamily="49" charset="0"/>
              </a:rPr>
              <a:t> of </a:t>
            </a:r>
            <a:r>
              <a:rPr kumimoji="0" lang="pl-PL" altLang="pl-PL" sz="1200" b="0" i="0" u="none" strike="noStrike" cap="none" normalizeH="0" baseline="0" dirty="0" err="1">
                <a:ln>
                  <a:noFill/>
                </a:ln>
                <a:solidFill>
                  <a:srgbClr val="000000"/>
                </a:solidFill>
                <a:effectLst/>
                <a:latin typeface="Courier New" panose="02070309020205020404" pitchFamily="49" charset="0"/>
              </a:rPr>
              <a:t>Variance</a:t>
            </a:r>
            <a:br>
              <a:rPr kumimoji="0" lang="pl-PL" altLang="pl-PL" sz="1200" b="0" i="0" u="none" strike="noStrike" cap="none" normalizeH="0" baseline="0" dirty="0">
                <a:ln>
                  <a:noFill/>
                </a:ln>
                <a:solidFill>
                  <a:srgbClr val="000000"/>
                </a:solidFill>
                <a:effectLst/>
                <a:latin typeface="Courier New" panose="02070309020205020404" pitchFamily="49" charset="0"/>
              </a:rPr>
            </a:br>
            <a:br>
              <a:rPr kumimoji="0" lang="pl-PL" altLang="pl-PL" sz="1200" b="0" i="0" u="none" strike="noStrike" cap="none" normalizeH="0" baseline="0" dirty="0">
                <a:ln>
                  <a:noFill/>
                </a:ln>
                <a:solidFill>
                  <a:srgbClr val="000000"/>
                </a:solidFill>
                <a:effectLst/>
                <a:latin typeface="Courier New" panose="02070309020205020404" pitchFamily="49" charset="0"/>
              </a:rPr>
            </a:br>
            <a:r>
              <a:rPr kumimoji="0" lang="pl-PL" altLang="pl-PL" sz="1200" b="0" i="0" u="none" strike="noStrike" cap="none" normalizeH="0" baseline="0" dirty="0">
                <a:ln>
                  <a:noFill/>
                </a:ln>
                <a:solidFill>
                  <a:srgbClr val="000000"/>
                </a:solidFill>
                <a:effectLst/>
                <a:latin typeface="Courier New" panose="02070309020205020404" pitchFamily="49" charset="0"/>
              </a:rPr>
              <a:t>For </a:t>
            </a:r>
            <a:r>
              <a:rPr kumimoji="0" lang="pl-PL" altLang="pl-PL" sz="1200" b="0" i="0" u="none" strike="noStrike" cap="none" normalizeH="0" baseline="0" dirty="0" err="1">
                <a:ln>
                  <a:noFill/>
                </a:ln>
                <a:solidFill>
                  <a:srgbClr val="000000"/>
                </a:solidFill>
                <a:effectLst/>
                <a:latin typeface="Courier New" panose="02070309020205020404" pitchFamily="49" charset="0"/>
              </a:rPr>
              <a:t>Furniture-Tables</a:t>
            </a:r>
            <a:r>
              <a:rPr kumimoji="0" lang="pl-PL" altLang="pl-PL" sz="1200" b="0" i="0" u="none" strike="noStrike" cap="none" normalizeH="0" baseline="0" dirty="0">
                <a:ln>
                  <a:noFill/>
                </a:ln>
                <a:solidFill>
                  <a:srgbClr val="000000"/>
                </a:solidFill>
                <a:effectLst/>
                <a:latin typeface="Courier New" panose="02070309020205020404" pitchFamily="49" charset="0"/>
              </a:rPr>
              <a:t> in East: p-</a:t>
            </a:r>
            <a:r>
              <a:rPr kumimoji="0" lang="pl-PL" altLang="pl-PL" sz="1200" b="0" i="0" u="none" strike="noStrike" cap="none" normalizeH="0" baseline="0" dirty="0" err="1">
                <a:ln>
                  <a:noFill/>
                </a:ln>
                <a:solidFill>
                  <a:srgbClr val="000000"/>
                </a:solidFill>
                <a:effectLst/>
                <a:latin typeface="Courier New" panose="02070309020205020404" pitchFamily="49" charset="0"/>
              </a:rPr>
              <a:t>value</a:t>
            </a:r>
            <a:r>
              <a:rPr kumimoji="0" lang="pl-PL" altLang="pl-PL" sz="1200" b="0" i="0" u="none" strike="noStrike" cap="none" normalizeH="0" baseline="0" dirty="0">
                <a:ln>
                  <a:noFill/>
                </a:ln>
                <a:solidFill>
                  <a:srgbClr val="000000"/>
                </a:solidFill>
                <a:effectLst/>
                <a:latin typeface="Courier New" panose="02070309020205020404" pitchFamily="49" charset="0"/>
              </a:rPr>
              <a:t> = 0.032</a:t>
            </a:r>
            <a:br>
              <a:rPr kumimoji="0" lang="pl-PL" altLang="pl-PL" sz="1200" b="0" i="0" u="none" strike="noStrike" cap="none" normalizeH="0" baseline="0" dirty="0">
                <a:ln>
                  <a:noFill/>
                </a:ln>
                <a:solidFill>
                  <a:srgbClr val="000000"/>
                </a:solidFill>
                <a:effectLst/>
                <a:latin typeface="Courier New" panose="02070309020205020404" pitchFamily="49" charset="0"/>
              </a:rPr>
            </a:br>
            <a:br>
              <a:rPr kumimoji="0" lang="pl-PL" altLang="pl-PL" sz="1200" b="0" i="0" u="none" strike="noStrike" cap="none" normalizeH="0" baseline="0" dirty="0">
                <a:ln>
                  <a:noFill/>
                </a:ln>
                <a:solidFill>
                  <a:srgbClr val="000000"/>
                </a:solidFill>
                <a:effectLst/>
                <a:latin typeface="Courier New" panose="02070309020205020404" pitchFamily="49" charset="0"/>
              </a:rPr>
            </a:br>
            <a:r>
              <a:rPr kumimoji="0" lang="pl-PL" altLang="pl-PL" sz="1200" b="0" i="0" u="none" strike="noStrike" cap="none" normalizeH="0" baseline="0" dirty="0" err="1">
                <a:ln>
                  <a:noFill/>
                </a:ln>
                <a:solidFill>
                  <a:srgbClr val="000000"/>
                </a:solidFill>
                <a:effectLst/>
                <a:latin typeface="Courier New" panose="02070309020205020404" pitchFamily="49" charset="0"/>
              </a:rPr>
              <a:t>Levene's</a:t>
            </a:r>
            <a:r>
              <a:rPr kumimoji="0" lang="pl-PL" altLang="pl-PL" sz="1200" b="0" i="0" u="none" strike="noStrike" cap="none" normalizeH="0" baseline="0" dirty="0">
                <a:ln>
                  <a:noFill/>
                </a:ln>
                <a:solidFill>
                  <a:srgbClr val="000000"/>
                </a:solidFill>
                <a:effectLst/>
                <a:latin typeface="Courier New" panose="02070309020205020404" pitchFamily="49" charset="0"/>
              </a:rPr>
              <a:t> test for </a:t>
            </a:r>
            <a:r>
              <a:rPr kumimoji="0" lang="pl-PL" altLang="pl-PL" sz="1200" b="0" i="0" u="none" strike="noStrike" cap="none" normalizeH="0" baseline="0" dirty="0" err="1">
                <a:ln>
                  <a:noFill/>
                </a:ln>
                <a:solidFill>
                  <a:srgbClr val="000000"/>
                </a:solidFill>
                <a:effectLst/>
                <a:latin typeface="Courier New" panose="02070309020205020404" pitchFamily="49" charset="0"/>
              </a:rPr>
              <a:t>Furniture-Tables</a:t>
            </a:r>
            <a:r>
              <a:rPr kumimoji="0" lang="pl-PL" altLang="pl-PL" sz="1200" b="0" i="0" u="none" strike="noStrike" cap="none" normalizeH="0" baseline="0" dirty="0">
                <a:ln>
                  <a:noFill/>
                </a:ln>
                <a:solidFill>
                  <a:srgbClr val="000000"/>
                </a:solidFill>
                <a:effectLst/>
                <a:latin typeface="Courier New" panose="02070309020205020404" pitchFamily="49" charset="0"/>
              </a:rPr>
              <a:t> in East: H0 </a:t>
            </a:r>
            <a:r>
              <a:rPr kumimoji="0" lang="pl-PL" altLang="pl-PL" sz="1200" b="0" i="0" u="none" strike="noStrike" cap="none" normalizeH="0" baseline="0" dirty="0" err="1">
                <a:ln>
                  <a:noFill/>
                </a:ln>
                <a:solidFill>
                  <a:srgbClr val="000000"/>
                </a:solidFill>
                <a:effectLst/>
                <a:latin typeface="Courier New" panose="02070309020205020404" pitchFamily="49" charset="0"/>
              </a:rPr>
              <a:t>rejected</a:t>
            </a:r>
            <a:r>
              <a:rPr kumimoji="0" lang="pl-PL" altLang="pl-PL" sz="1200" b="0" i="0" u="none" strike="noStrike" cap="none" normalizeH="0" baseline="0" dirty="0">
                <a:ln>
                  <a:noFill/>
                </a:ln>
                <a:solidFill>
                  <a:schemeClr val="tx1"/>
                </a:solidFill>
                <a:effectLst/>
              </a:rPr>
              <a:t> </a:t>
            </a:r>
            <a:endParaRPr kumimoji="0" lang="pl-PL" altLang="pl-PL" sz="1200" b="0" i="0" u="none" strike="noStrike" cap="none" normalizeH="0" baseline="0" dirty="0">
              <a:ln>
                <a:noFill/>
              </a:ln>
              <a:solidFill>
                <a:schemeClr val="tx1"/>
              </a:solidFill>
              <a:effectLst/>
              <a:latin typeface="Arial" panose="020B0604020202020204" pitchFamily="34" charset="0"/>
            </a:endParaRPr>
          </a:p>
        </p:txBody>
      </p:sp>
      <p:sp>
        <p:nvSpPr>
          <p:cNvPr id="4" name="pole tekstowe 3">
            <a:extLst>
              <a:ext uri="{FF2B5EF4-FFF2-40B4-BE49-F238E27FC236}">
                <a16:creationId xmlns:a16="http://schemas.microsoft.com/office/drawing/2014/main" id="{F911BDC0-6727-FA07-E50A-E1B5F0D25D31}"/>
              </a:ext>
            </a:extLst>
          </p:cNvPr>
          <p:cNvSpPr txBox="1"/>
          <p:nvPr/>
        </p:nvSpPr>
        <p:spPr>
          <a:xfrm>
            <a:off x="7598975" y="2197505"/>
            <a:ext cx="3815256" cy="369332"/>
          </a:xfrm>
          <a:prstGeom prst="rect">
            <a:avLst/>
          </a:prstGeom>
          <a:noFill/>
        </p:spPr>
        <p:txBody>
          <a:bodyPr wrap="square">
            <a:spAutoFit/>
          </a:bodyPr>
          <a:lstStyle/>
          <a:p>
            <a:r>
              <a:rPr kumimoji="0" lang="pl-PL" altLang="pl-PL" b="0" i="0" u="none" strike="noStrike" cap="none" normalizeH="0" baseline="0" dirty="0" err="1">
                <a:ln>
                  <a:noFill/>
                </a:ln>
                <a:solidFill>
                  <a:srgbClr val="000000"/>
                </a:solidFill>
                <a:effectLst/>
                <a:latin typeface="Courier New" panose="02070309020205020404" pitchFamily="49" charset="0"/>
              </a:rPr>
              <a:t>Tukey’s</a:t>
            </a:r>
            <a:r>
              <a:rPr kumimoji="0" lang="pl-PL" altLang="pl-PL"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6" name="pole tekstowe 5">
            <a:extLst>
              <a:ext uri="{FF2B5EF4-FFF2-40B4-BE49-F238E27FC236}">
                <a16:creationId xmlns:a16="http://schemas.microsoft.com/office/drawing/2014/main" id="{6A1267AC-C256-DC1A-2F04-36C56A4DD84D}"/>
              </a:ext>
            </a:extLst>
          </p:cNvPr>
          <p:cNvSpPr txBox="1"/>
          <p:nvPr/>
        </p:nvSpPr>
        <p:spPr>
          <a:xfrm>
            <a:off x="7237034" y="133945"/>
            <a:ext cx="6096982" cy="369332"/>
          </a:xfrm>
          <a:prstGeom prst="rect">
            <a:avLst/>
          </a:prstGeom>
          <a:noFill/>
        </p:spPr>
        <p:txBody>
          <a:bodyPr wrap="square">
            <a:spAutoFit/>
          </a:bodyPr>
          <a:lstStyle/>
          <a:p>
            <a:r>
              <a:rPr lang="pl-PL" b="0" dirty="0"/>
              <a:t>Analiza wariancji dla </a:t>
            </a:r>
            <a:r>
              <a:rPr lang="pl-PL" b="0" dirty="0" err="1"/>
              <a:t>Furniture-Tables</a:t>
            </a:r>
            <a:endParaRPr lang="pl-PL" b="0" dirty="0"/>
          </a:p>
        </p:txBody>
      </p:sp>
    </p:spTree>
    <p:extLst>
      <p:ext uri="{BB962C8B-B14F-4D97-AF65-F5344CB8AC3E}">
        <p14:creationId xmlns:p14="http://schemas.microsoft.com/office/powerpoint/2010/main" val="3083588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a:extLst>
              <a:ext uri="{FF2B5EF4-FFF2-40B4-BE49-F238E27FC236}">
                <a16:creationId xmlns:a16="http://schemas.microsoft.com/office/drawing/2014/main" id="{EDB84682-7CAC-2F7C-576F-E458D1085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20725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ela 8">
            <a:extLst>
              <a:ext uri="{FF2B5EF4-FFF2-40B4-BE49-F238E27FC236}">
                <a16:creationId xmlns:a16="http://schemas.microsoft.com/office/drawing/2014/main" id="{6D5A6E8B-07B1-98F3-5DB4-190F3D1C86C7}"/>
              </a:ext>
            </a:extLst>
          </p:cNvPr>
          <p:cNvGraphicFramePr>
            <a:graphicFrameLocks noGrp="1"/>
          </p:cNvGraphicFramePr>
          <p:nvPr>
            <p:extLst>
              <p:ext uri="{D42A27DB-BD31-4B8C-83A1-F6EECF244321}">
                <p14:modId xmlns:p14="http://schemas.microsoft.com/office/powerpoint/2010/main" val="1640162532"/>
              </p:ext>
            </p:extLst>
          </p:nvPr>
        </p:nvGraphicFramePr>
        <p:xfrm>
          <a:off x="7332291" y="1833310"/>
          <a:ext cx="4606182" cy="3191380"/>
        </p:xfrm>
        <a:graphic>
          <a:graphicData uri="http://schemas.openxmlformats.org/drawingml/2006/table">
            <a:tbl>
              <a:tblPr>
                <a:tableStyleId>{5C22544A-7EE6-4342-B048-85BDC9FD1C3A}</a:tableStyleId>
              </a:tblPr>
              <a:tblGrid>
                <a:gridCol w="658026">
                  <a:extLst>
                    <a:ext uri="{9D8B030D-6E8A-4147-A177-3AD203B41FA5}">
                      <a16:colId xmlns:a16="http://schemas.microsoft.com/office/drawing/2014/main" val="2548254516"/>
                    </a:ext>
                  </a:extLst>
                </a:gridCol>
                <a:gridCol w="658026">
                  <a:extLst>
                    <a:ext uri="{9D8B030D-6E8A-4147-A177-3AD203B41FA5}">
                      <a16:colId xmlns:a16="http://schemas.microsoft.com/office/drawing/2014/main" val="3269158418"/>
                    </a:ext>
                  </a:extLst>
                </a:gridCol>
                <a:gridCol w="658026">
                  <a:extLst>
                    <a:ext uri="{9D8B030D-6E8A-4147-A177-3AD203B41FA5}">
                      <a16:colId xmlns:a16="http://schemas.microsoft.com/office/drawing/2014/main" val="2292700050"/>
                    </a:ext>
                  </a:extLst>
                </a:gridCol>
                <a:gridCol w="658026">
                  <a:extLst>
                    <a:ext uri="{9D8B030D-6E8A-4147-A177-3AD203B41FA5}">
                      <a16:colId xmlns:a16="http://schemas.microsoft.com/office/drawing/2014/main" val="2549614665"/>
                    </a:ext>
                  </a:extLst>
                </a:gridCol>
                <a:gridCol w="658026">
                  <a:extLst>
                    <a:ext uri="{9D8B030D-6E8A-4147-A177-3AD203B41FA5}">
                      <a16:colId xmlns:a16="http://schemas.microsoft.com/office/drawing/2014/main" val="3689181522"/>
                    </a:ext>
                  </a:extLst>
                </a:gridCol>
                <a:gridCol w="658026">
                  <a:extLst>
                    <a:ext uri="{9D8B030D-6E8A-4147-A177-3AD203B41FA5}">
                      <a16:colId xmlns:a16="http://schemas.microsoft.com/office/drawing/2014/main" val="669241693"/>
                    </a:ext>
                  </a:extLst>
                </a:gridCol>
                <a:gridCol w="658026">
                  <a:extLst>
                    <a:ext uri="{9D8B030D-6E8A-4147-A177-3AD203B41FA5}">
                      <a16:colId xmlns:a16="http://schemas.microsoft.com/office/drawing/2014/main" val="120759000"/>
                    </a:ext>
                  </a:extLst>
                </a:gridCol>
              </a:tblGrid>
              <a:tr h="212488">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meandiff</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p-adj</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upper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176831703"/>
                  </a:ext>
                </a:extLst>
              </a:tr>
              <a:tr h="339982">
                <a:tc>
                  <a:txBody>
                    <a:bodyPr/>
                    <a:lstStyle/>
                    <a:p>
                      <a:pPr algn="r" fontAlgn="ctr"/>
                      <a:r>
                        <a:rPr lang="pl-PL" sz="800" u="none" strike="noStrike">
                          <a:effectLst/>
                        </a:rPr>
                        <a:t>Office Supplies-Appliances-Central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Supplies-Appliances-East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0.4709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0.1449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-0.0391</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0.981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3844919"/>
                  </a:ext>
                </a:extLst>
              </a:tr>
              <a:tr h="339982">
                <a:tc>
                  <a:txBody>
                    <a:bodyPr/>
                    <a:lstStyle/>
                    <a:p>
                      <a:pPr algn="r" fontAlgn="ctr"/>
                      <a:r>
                        <a:rPr lang="pl-PL" sz="800" u="none" strike="noStrike">
                          <a:effectLst/>
                        </a:rPr>
                        <a:t>Office Supplies-Appliances-Central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Supplies-Appliances-South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0.348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0.8511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-0.1501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0.846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726291203"/>
                  </a:ext>
                </a:extLst>
              </a:tr>
              <a:tr h="339982">
                <a:tc>
                  <a:txBody>
                    <a:bodyPr/>
                    <a:lstStyle/>
                    <a:p>
                      <a:pPr algn="r" fontAlgn="ctr"/>
                      <a:r>
                        <a:rPr lang="pl-PL" sz="800" u="none" strike="noStrike">
                          <a:effectLst/>
                        </a:rPr>
                        <a:t>Office Supplies-Appliances-Central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Supplies-Appliances-West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0.4307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0.1409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-0.0347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0.896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093713891"/>
                  </a:ext>
                </a:extLst>
              </a:tr>
              <a:tr h="339982">
                <a:tc>
                  <a:txBody>
                    <a:bodyPr/>
                    <a:lstStyle/>
                    <a:p>
                      <a:pPr algn="r" fontAlgn="ctr"/>
                      <a:r>
                        <a:rPr lang="pl-PL" sz="800" u="none" strike="noStrike">
                          <a:effectLst/>
                        </a:rPr>
                        <a:t>Office Supplies-Appliances-East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Supplies-Appliances-South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-0.1229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-0.6587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0.4128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756163713"/>
                  </a:ext>
                </a:extLst>
              </a:tr>
              <a:tr h="339982">
                <a:tc>
                  <a:txBody>
                    <a:bodyPr/>
                    <a:lstStyle/>
                    <a:p>
                      <a:pPr algn="r" fontAlgn="ctr"/>
                      <a:r>
                        <a:rPr lang="pl-PL" sz="800" u="none" strike="noStrike">
                          <a:effectLst/>
                        </a:rPr>
                        <a:t>Office Supplies-Appliances-East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Supplies-Appliances-West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-0.0403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-0.5458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0.4653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709510754"/>
                  </a:ext>
                </a:extLst>
              </a:tr>
              <a:tr h="339982">
                <a:tc>
                  <a:txBody>
                    <a:bodyPr/>
                    <a:lstStyle/>
                    <a:p>
                      <a:pPr algn="r" fontAlgn="ctr"/>
                      <a:r>
                        <a:rPr lang="pl-PL" sz="800" u="none" strike="noStrike">
                          <a:effectLst/>
                        </a:rPr>
                        <a:t>Office Supplies-Appliances-South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Supplies-Appliances-West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0.0827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-0.4107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0.5761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342578985"/>
                  </a:ext>
                </a:extLst>
              </a:tr>
            </a:tbl>
          </a:graphicData>
        </a:graphic>
      </p:graphicFrame>
      <p:sp>
        <p:nvSpPr>
          <p:cNvPr id="2" name="pole tekstowe 1">
            <a:extLst>
              <a:ext uri="{FF2B5EF4-FFF2-40B4-BE49-F238E27FC236}">
                <a16:creationId xmlns:a16="http://schemas.microsoft.com/office/drawing/2014/main" id="{53E3EDCA-D86D-A03C-07AC-65515309F95B}"/>
              </a:ext>
            </a:extLst>
          </p:cNvPr>
          <p:cNvSpPr txBox="1"/>
          <p:nvPr/>
        </p:nvSpPr>
        <p:spPr>
          <a:xfrm>
            <a:off x="7641019" y="1186933"/>
            <a:ext cx="3815256" cy="369332"/>
          </a:xfrm>
          <a:prstGeom prst="rect">
            <a:avLst/>
          </a:prstGeom>
          <a:noFill/>
        </p:spPr>
        <p:txBody>
          <a:bodyPr wrap="square">
            <a:spAutoFit/>
          </a:bodyPr>
          <a:lstStyle/>
          <a:p>
            <a:r>
              <a:rPr kumimoji="0" lang="pl-PL" altLang="pl-PL" b="0" i="0" u="none" strike="noStrike" cap="none" normalizeH="0" baseline="0" dirty="0" err="1">
                <a:ln>
                  <a:noFill/>
                </a:ln>
                <a:solidFill>
                  <a:srgbClr val="000000"/>
                </a:solidFill>
                <a:effectLst/>
                <a:latin typeface="Courier New" panose="02070309020205020404" pitchFamily="49" charset="0"/>
              </a:rPr>
              <a:t>Tukey’s</a:t>
            </a:r>
            <a:r>
              <a:rPr kumimoji="0" lang="pl-PL" altLang="pl-PL"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4" name="pole tekstowe 3">
            <a:extLst>
              <a:ext uri="{FF2B5EF4-FFF2-40B4-BE49-F238E27FC236}">
                <a16:creationId xmlns:a16="http://schemas.microsoft.com/office/drawing/2014/main" id="{F6E60EBB-1AAA-4515-5F0D-7BA08B2A3CAE}"/>
              </a:ext>
            </a:extLst>
          </p:cNvPr>
          <p:cNvSpPr txBox="1"/>
          <p:nvPr/>
        </p:nvSpPr>
        <p:spPr>
          <a:xfrm>
            <a:off x="7478908" y="408220"/>
            <a:ext cx="6096982" cy="369332"/>
          </a:xfrm>
          <a:prstGeom prst="rect">
            <a:avLst/>
          </a:prstGeom>
          <a:noFill/>
        </p:spPr>
        <p:txBody>
          <a:bodyPr wrap="square">
            <a:spAutoFit/>
          </a:bodyPr>
          <a:lstStyle/>
          <a:p>
            <a:r>
              <a:rPr lang="pl-PL" b="0" dirty="0"/>
              <a:t>Analiza wariancji dla </a:t>
            </a:r>
            <a:r>
              <a:rPr lang="pl-PL" b="0" dirty="0" err="1"/>
              <a:t>Furniture-Appliences</a:t>
            </a:r>
            <a:endParaRPr lang="pl-PL" b="0" dirty="0"/>
          </a:p>
        </p:txBody>
      </p:sp>
    </p:spTree>
    <p:extLst>
      <p:ext uri="{BB962C8B-B14F-4D97-AF65-F5344CB8AC3E}">
        <p14:creationId xmlns:p14="http://schemas.microsoft.com/office/powerpoint/2010/main" val="2046359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a:extLst>
              <a:ext uri="{FF2B5EF4-FFF2-40B4-BE49-F238E27FC236}">
                <a16:creationId xmlns:a16="http://schemas.microsoft.com/office/drawing/2014/main" id="{1190A4C8-404E-03D6-5067-1BC41424F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a:extLst>
              <a:ext uri="{FF2B5EF4-FFF2-40B4-BE49-F238E27FC236}">
                <a16:creationId xmlns:a16="http://schemas.microsoft.com/office/drawing/2014/main" id="{F472107A-BBF3-1E1C-A1DA-8304BFD1383C}"/>
              </a:ext>
            </a:extLst>
          </p:cNvPr>
          <p:cNvGraphicFramePr>
            <a:graphicFrameLocks noGrp="1"/>
          </p:cNvGraphicFramePr>
          <p:nvPr>
            <p:extLst>
              <p:ext uri="{D42A27DB-BD31-4B8C-83A1-F6EECF244321}">
                <p14:modId xmlns:p14="http://schemas.microsoft.com/office/powerpoint/2010/main" val="3662216963"/>
              </p:ext>
            </p:extLst>
          </p:nvPr>
        </p:nvGraphicFramePr>
        <p:xfrm>
          <a:off x="7426295" y="2085173"/>
          <a:ext cx="4529273" cy="2768839"/>
        </p:xfrm>
        <a:graphic>
          <a:graphicData uri="http://schemas.openxmlformats.org/drawingml/2006/table">
            <a:tbl>
              <a:tblPr>
                <a:tableStyleId>{5C22544A-7EE6-4342-B048-85BDC9FD1C3A}</a:tableStyleId>
              </a:tblPr>
              <a:tblGrid>
                <a:gridCol w="647039">
                  <a:extLst>
                    <a:ext uri="{9D8B030D-6E8A-4147-A177-3AD203B41FA5}">
                      <a16:colId xmlns:a16="http://schemas.microsoft.com/office/drawing/2014/main" val="688707368"/>
                    </a:ext>
                  </a:extLst>
                </a:gridCol>
                <a:gridCol w="647039">
                  <a:extLst>
                    <a:ext uri="{9D8B030D-6E8A-4147-A177-3AD203B41FA5}">
                      <a16:colId xmlns:a16="http://schemas.microsoft.com/office/drawing/2014/main" val="4091912383"/>
                    </a:ext>
                  </a:extLst>
                </a:gridCol>
                <a:gridCol w="647039">
                  <a:extLst>
                    <a:ext uri="{9D8B030D-6E8A-4147-A177-3AD203B41FA5}">
                      <a16:colId xmlns:a16="http://schemas.microsoft.com/office/drawing/2014/main" val="3973548249"/>
                    </a:ext>
                  </a:extLst>
                </a:gridCol>
                <a:gridCol w="647039">
                  <a:extLst>
                    <a:ext uri="{9D8B030D-6E8A-4147-A177-3AD203B41FA5}">
                      <a16:colId xmlns:a16="http://schemas.microsoft.com/office/drawing/2014/main" val="2974386132"/>
                    </a:ext>
                  </a:extLst>
                </a:gridCol>
                <a:gridCol w="647039">
                  <a:extLst>
                    <a:ext uri="{9D8B030D-6E8A-4147-A177-3AD203B41FA5}">
                      <a16:colId xmlns:a16="http://schemas.microsoft.com/office/drawing/2014/main" val="3819447425"/>
                    </a:ext>
                  </a:extLst>
                </a:gridCol>
                <a:gridCol w="647039">
                  <a:extLst>
                    <a:ext uri="{9D8B030D-6E8A-4147-A177-3AD203B41FA5}">
                      <a16:colId xmlns:a16="http://schemas.microsoft.com/office/drawing/2014/main" val="3108263044"/>
                    </a:ext>
                  </a:extLst>
                </a:gridCol>
                <a:gridCol w="647039">
                  <a:extLst>
                    <a:ext uri="{9D8B030D-6E8A-4147-A177-3AD203B41FA5}">
                      <a16:colId xmlns:a16="http://schemas.microsoft.com/office/drawing/2014/main" val="4282544385"/>
                    </a:ext>
                  </a:extLst>
                </a:gridCol>
              </a:tblGrid>
              <a:tr h="306775">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meandiff</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p-</a:t>
                      </a:r>
                      <a:r>
                        <a:rPr lang="pl-PL" sz="800" b="1" u="none" strike="noStrike" dirty="0" err="1">
                          <a:effectLst/>
                        </a:rPr>
                        <a:t>adj</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924231956"/>
                  </a:ext>
                </a:extLst>
              </a:tr>
              <a:tr h="410344">
                <a:tc>
                  <a:txBody>
                    <a:bodyPr/>
                    <a:lstStyle/>
                    <a:p>
                      <a:pPr algn="r" fontAlgn="ctr"/>
                      <a:r>
                        <a:rPr lang="pl-PL" sz="800" u="none" strike="noStrike">
                          <a:effectLst/>
                        </a:rPr>
                        <a:t>Office Supplies-Art-Central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Supplies-Art-East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-0.0259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-0.4072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0.3553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895113609"/>
                  </a:ext>
                </a:extLst>
              </a:tr>
              <a:tr h="410344">
                <a:tc>
                  <a:txBody>
                    <a:bodyPr/>
                    <a:lstStyle/>
                    <a:p>
                      <a:pPr algn="r" fontAlgn="ctr"/>
                      <a:r>
                        <a:rPr lang="pl-PL" sz="800" u="none" strike="noStrike">
                          <a:effectLst/>
                        </a:rPr>
                        <a:t>Office Supplies-Art-Central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Supplies-Art-South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-0.071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-0.5002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0.3583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4014857842"/>
                  </a:ext>
                </a:extLst>
              </a:tr>
              <a:tr h="410344">
                <a:tc>
                  <a:txBody>
                    <a:bodyPr/>
                    <a:lstStyle/>
                    <a:p>
                      <a:pPr algn="r" fontAlgn="ctr"/>
                      <a:r>
                        <a:rPr lang="pl-PL" sz="800" u="none" strike="noStrike">
                          <a:effectLst/>
                        </a:rPr>
                        <a:t>Office Supplies-Art-Central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Supplies-Art-West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-0.114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-0.4699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0.2419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701043052"/>
                  </a:ext>
                </a:extLst>
              </a:tr>
              <a:tr h="410344">
                <a:tc>
                  <a:txBody>
                    <a:bodyPr/>
                    <a:lstStyle/>
                    <a:p>
                      <a:pPr algn="r" fontAlgn="ctr"/>
                      <a:r>
                        <a:rPr lang="pl-PL" sz="800" u="none" strike="noStrike">
                          <a:effectLst/>
                        </a:rPr>
                        <a:t>Office Supplies-Art-East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Supplies-Art-South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-0.045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-0.4719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0.3818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763783175"/>
                  </a:ext>
                </a:extLst>
              </a:tr>
              <a:tr h="410344">
                <a:tc>
                  <a:txBody>
                    <a:bodyPr/>
                    <a:lstStyle/>
                    <a:p>
                      <a:pPr algn="r" fontAlgn="ctr"/>
                      <a:r>
                        <a:rPr lang="pl-PL" sz="800" u="none" strike="noStrike">
                          <a:effectLst/>
                        </a:rPr>
                        <a:t>Office Supplies-Art-East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Supplies-Art-West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-0.0881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-0.4411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0.2649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639380961"/>
                  </a:ext>
                </a:extLst>
              </a:tr>
              <a:tr h="410344">
                <a:tc>
                  <a:txBody>
                    <a:bodyPr/>
                    <a:lstStyle/>
                    <a:p>
                      <a:pPr algn="r" fontAlgn="ctr"/>
                      <a:r>
                        <a:rPr lang="pl-PL" sz="800" u="none" strike="noStrike">
                          <a:effectLst/>
                        </a:rPr>
                        <a:t>Office Supplies-Art-South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Supplies-Art-West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-0.043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-0.4475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0.3614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927884535"/>
                  </a:ext>
                </a:extLst>
              </a:tr>
            </a:tbl>
          </a:graphicData>
        </a:graphic>
      </p:graphicFrame>
      <p:sp>
        <p:nvSpPr>
          <p:cNvPr id="3" name="pole tekstowe 2">
            <a:extLst>
              <a:ext uri="{FF2B5EF4-FFF2-40B4-BE49-F238E27FC236}">
                <a16:creationId xmlns:a16="http://schemas.microsoft.com/office/drawing/2014/main" id="{2F11A2C9-1A02-B651-252C-65246F9A960F}"/>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5" name="pole tekstowe 4">
            <a:extLst>
              <a:ext uri="{FF2B5EF4-FFF2-40B4-BE49-F238E27FC236}">
                <a16:creationId xmlns:a16="http://schemas.microsoft.com/office/drawing/2014/main" id="{2FF54F3D-2B44-F83D-5E75-47404EEDA30B}"/>
              </a:ext>
            </a:extLst>
          </p:cNvPr>
          <p:cNvSpPr txBox="1"/>
          <p:nvPr/>
        </p:nvSpPr>
        <p:spPr>
          <a:xfrm>
            <a:off x="7426295" y="658025"/>
            <a:ext cx="6096982" cy="369332"/>
          </a:xfrm>
          <a:prstGeom prst="rect">
            <a:avLst/>
          </a:prstGeom>
          <a:noFill/>
        </p:spPr>
        <p:txBody>
          <a:bodyPr wrap="square">
            <a:spAutoFit/>
          </a:bodyPr>
          <a:lstStyle/>
          <a:p>
            <a:r>
              <a:rPr lang="pl-PL" b="0" dirty="0"/>
              <a:t>Analiza wariancji dla </a:t>
            </a:r>
            <a:r>
              <a:rPr lang="pl-PL" b="0" dirty="0" err="1"/>
              <a:t>Furniture</a:t>
            </a:r>
            <a:r>
              <a:rPr lang="pl-PL" b="0" dirty="0"/>
              <a:t>-Art</a:t>
            </a:r>
          </a:p>
        </p:txBody>
      </p:sp>
    </p:spTree>
    <p:extLst>
      <p:ext uri="{BB962C8B-B14F-4D97-AF65-F5344CB8AC3E}">
        <p14:creationId xmlns:p14="http://schemas.microsoft.com/office/powerpoint/2010/main" val="1785830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96440924-0888-6856-92E7-5798268D7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501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a:extLst>
              <a:ext uri="{FF2B5EF4-FFF2-40B4-BE49-F238E27FC236}">
                <a16:creationId xmlns:a16="http://schemas.microsoft.com/office/drawing/2014/main" id="{317F7261-E426-E7CF-C829-D5763181B39A}"/>
              </a:ext>
            </a:extLst>
          </p:cNvPr>
          <p:cNvGraphicFramePr>
            <a:graphicFrameLocks noGrp="1"/>
          </p:cNvGraphicFramePr>
          <p:nvPr>
            <p:extLst>
              <p:ext uri="{D42A27DB-BD31-4B8C-83A1-F6EECF244321}">
                <p14:modId xmlns:p14="http://schemas.microsoft.com/office/powerpoint/2010/main" val="2119535638"/>
              </p:ext>
            </p:extLst>
          </p:nvPr>
        </p:nvGraphicFramePr>
        <p:xfrm>
          <a:off x="7298108" y="2136449"/>
          <a:ext cx="4751460" cy="2606467"/>
        </p:xfrm>
        <a:graphic>
          <a:graphicData uri="http://schemas.openxmlformats.org/drawingml/2006/table">
            <a:tbl>
              <a:tblPr>
                <a:tableStyleId>{5C22544A-7EE6-4342-B048-85BDC9FD1C3A}</a:tableStyleId>
              </a:tblPr>
              <a:tblGrid>
                <a:gridCol w="678780">
                  <a:extLst>
                    <a:ext uri="{9D8B030D-6E8A-4147-A177-3AD203B41FA5}">
                      <a16:colId xmlns:a16="http://schemas.microsoft.com/office/drawing/2014/main" val="204393936"/>
                    </a:ext>
                  </a:extLst>
                </a:gridCol>
                <a:gridCol w="678780">
                  <a:extLst>
                    <a:ext uri="{9D8B030D-6E8A-4147-A177-3AD203B41FA5}">
                      <a16:colId xmlns:a16="http://schemas.microsoft.com/office/drawing/2014/main" val="4143671164"/>
                    </a:ext>
                  </a:extLst>
                </a:gridCol>
                <a:gridCol w="678780">
                  <a:extLst>
                    <a:ext uri="{9D8B030D-6E8A-4147-A177-3AD203B41FA5}">
                      <a16:colId xmlns:a16="http://schemas.microsoft.com/office/drawing/2014/main" val="1845323519"/>
                    </a:ext>
                  </a:extLst>
                </a:gridCol>
                <a:gridCol w="678780">
                  <a:extLst>
                    <a:ext uri="{9D8B030D-6E8A-4147-A177-3AD203B41FA5}">
                      <a16:colId xmlns:a16="http://schemas.microsoft.com/office/drawing/2014/main" val="75241996"/>
                    </a:ext>
                  </a:extLst>
                </a:gridCol>
                <a:gridCol w="678780">
                  <a:extLst>
                    <a:ext uri="{9D8B030D-6E8A-4147-A177-3AD203B41FA5}">
                      <a16:colId xmlns:a16="http://schemas.microsoft.com/office/drawing/2014/main" val="1228034076"/>
                    </a:ext>
                  </a:extLst>
                </a:gridCol>
                <a:gridCol w="678780">
                  <a:extLst>
                    <a:ext uri="{9D8B030D-6E8A-4147-A177-3AD203B41FA5}">
                      <a16:colId xmlns:a16="http://schemas.microsoft.com/office/drawing/2014/main" val="745336683"/>
                    </a:ext>
                  </a:extLst>
                </a:gridCol>
                <a:gridCol w="678780">
                  <a:extLst>
                    <a:ext uri="{9D8B030D-6E8A-4147-A177-3AD203B41FA5}">
                      <a16:colId xmlns:a16="http://schemas.microsoft.com/office/drawing/2014/main" val="630253266"/>
                    </a:ext>
                  </a:extLst>
                </a:gridCol>
              </a:tblGrid>
              <a:tr h="178523">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meandiff</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p-adj</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609878426"/>
                  </a:ext>
                </a:extLst>
              </a:tr>
              <a:tr h="421926">
                <a:tc>
                  <a:txBody>
                    <a:bodyPr/>
                    <a:lstStyle/>
                    <a:p>
                      <a:pPr algn="r" fontAlgn="ctr"/>
                      <a:r>
                        <a:rPr lang="pl-PL" sz="800" u="none" strike="noStrike">
                          <a:effectLst/>
                        </a:rPr>
                        <a:t>Office Supplies-Binders-Central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Supplies-Binders-East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0.0156</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1.0</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-0.262</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0.2932</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613794697"/>
                  </a:ext>
                </a:extLst>
              </a:tr>
              <a:tr h="421926">
                <a:tc>
                  <a:txBody>
                    <a:bodyPr/>
                    <a:lstStyle/>
                    <a:p>
                      <a:pPr algn="r" fontAlgn="ctr"/>
                      <a:r>
                        <a:rPr lang="pl-PL" sz="800" u="none" strike="noStrike">
                          <a:effectLst/>
                        </a:rPr>
                        <a:t>Office Supplies-Binders-Central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Supplies-Binders-South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0.1289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-0.203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0.4609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885686631"/>
                  </a:ext>
                </a:extLst>
              </a:tr>
              <a:tr h="421926">
                <a:tc>
                  <a:txBody>
                    <a:bodyPr/>
                    <a:lstStyle/>
                    <a:p>
                      <a:pPr algn="r" fontAlgn="ctr"/>
                      <a:r>
                        <a:rPr lang="pl-PL" sz="800" u="none" strike="noStrike">
                          <a:effectLst/>
                        </a:rPr>
                        <a:t>Office Supplies-Binders-Central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Supplies-Binders-West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0.2424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0.1499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-0.0209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0.5058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561521949"/>
                  </a:ext>
                </a:extLst>
              </a:tr>
              <a:tr h="421926">
                <a:tc>
                  <a:txBody>
                    <a:bodyPr/>
                    <a:lstStyle/>
                    <a:p>
                      <a:pPr algn="r" fontAlgn="ctr"/>
                      <a:r>
                        <a:rPr lang="pl-PL" sz="800" u="none" strike="noStrike">
                          <a:effectLst/>
                        </a:rPr>
                        <a:t>Office Supplies-Binders-East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Supplies-Binders-South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0.1133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-0.2186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0.4453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456702288"/>
                  </a:ext>
                </a:extLst>
              </a:tr>
              <a:tr h="318314">
                <a:tc>
                  <a:txBody>
                    <a:bodyPr/>
                    <a:lstStyle/>
                    <a:p>
                      <a:pPr algn="r" fontAlgn="ctr"/>
                      <a:r>
                        <a:rPr lang="pl-PL" sz="800" u="none" strike="noStrike">
                          <a:effectLst/>
                        </a:rPr>
                        <a:t>Office Supplies-Binders-East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Supplies-Binders-West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0.2268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0.2932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-0.0365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0.4902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94620321"/>
                  </a:ext>
                </a:extLst>
              </a:tr>
              <a:tr h="421926">
                <a:tc>
                  <a:txBody>
                    <a:bodyPr/>
                    <a:lstStyle/>
                    <a:p>
                      <a:pPr algn="r" fontAlgn="ctr"/>
                      <a:r>
                        <a:rPr lang="pl-PL" sz="800" u="none" strike="noStrike">
                          <a:effectLst/>
                        </a:rPr>
                        <a:t>Office Supplies-Binders-South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Supplies-Binders-West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0.1135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-0.2066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0.4336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457283648"/>
                  </a:ext>
                </a:extLst>
              </a:tr>
            </a:tbl>
          </a:graphicData>
        </a:graphic>
      </p:graphicFrame>
      <p:sp>
        <p:nvSpPr>
          <p:cNvPr id="2" name="pole tekstowe 1">
            <a:extLst>
              <a:ext uri="{FF2B5EF4-FFF2-40B4-BE49-F238E27FC236}">
                <a16:creationId xmlns:a16="http://schemas.microsoft.com/office/drawing/2014/main" id="{415010A2-4D1F-6713-8EE6-FE12A0F8C211}"/>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4" name="pole tekstowe 3">
            <a:extLst>
              <a:ext uri="{FF2B5EF4-FFF2-40B4-BE49-F238E27FC236}">
                <a16:creationId xmlns:a16="http://schemas.microsoft.com/office/drawing/2014/main" id="{DA896C78-20AE-C4E2-0667-0DB0A847052D}"/>
              </a:ext>
            </a:extLst>
          </p:cNvPr>
          <p:cNvSpPr txBox="1"/>
          <p:nvPr/>
        </p:nvSpPr>
        <p:spPr>
          <a:xfrm>
            <a:off x="7408115" y="527509"/>
            <a:ext cx="6096982" cy="369332"/>
          </a:xfrm>
          <a:prstGeom prst="rect">
            <a:avLst/>
          </a:prstGeom>
          <a:noFill/>
        </p:spPr>
        <p:txBody>
          <a:bodyPr wrap="square">
            <a:spAutoFit/>
          </a:bodyPr>
          <a:lstStyle/>
          <a:p>
            <a:r>
              <a:rPr lang="pl-PL" b="0" dirty="0"/>
              <a:t>Analiza wariancji dla </a:t>
            </a:r>
            <a:r>
              <a:rPr lang="pl-PL" b="0" dirty="0" err="1"/>
              <a:t>Furniture-Binders</a:t>
            </a:r>
            <a:endParaRPr lang="pl-PL" b="0" dirty="0"/>
          </a:p>
        </p:txBody>
      </p:sp>
    </p:spTree>
    <p:extLst>
      <p:ext uri="{BB962C8B-B14F-4D97-AF65-F5344CB8AC3E}">
        <p14:creationId xmlns:p14="http://schemas.microsoft.com/office/powerpoint/2010/main" val="1753834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915979F5-E5EE-EAC1-CF57-09627E69D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9931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a:extLst>
              <a:ext uri="{FF2B5EF4-FFF2-40B4-BE49-F238E27FC236}">
                <a16:creationId xmlns:a16="http://schemas.microsoft.com/office/drawing/2014/main" id="{CEA2FEE2-B9F8-244E-DB68-754EEB1D2995}"/>
              </a:ext>
            </a:extLst>
          </p:cNvPr>
          <p:cNvGraphicFramePr>
            <a:graphicFrameLocks noGrp="1"/>
          </p:cNvGraphicFramePr>
          <p:nvPr>
            <p:extLst>
              <p:ext uri="{D42A27DB-BD31-4B8C-83A1-F6EECF244321}">
                <p14:modId xmlns:p14="http://schemas.microsoft.com/office/powerpoint/2010/main" val="202828985"/>
              </p:ext>
            </p:extLst>
          </p:nvPr>
        </p:nvGraphicFramePr>
        <p:xfrm>
          <a:off x="7289562" y="1965534"/>
          <a:ext cx="4614729" cy="3159680"/>
        </p:xfrm>
        <a:graphic>
          <a:graphicData uri="http://schemas.openxmlformats.org/drawingml/2006/table">
            <a:tbl>
              <a:tblPr>
                <a:tableStyleId>{5C22544A-7EE6-4342-B048-85BDC9FD1C3A}</a:tableStyleId>
              </a:tblPr>
              <a:tblGrid>
                <a:gridCol w="659247">
                  <a:extLst>
                    <a:ext uri="{9D8B030D-6E8A-4147-A177-3AD203B41FA5}">
                      <a16:colId xmlns:a16="http://schemas.microsoft.com/office/drawing/2014/main" val="4155491955"/>
                    </a:ext>
                  </a:extLst>
                </a:gridCol>
                <a:gridCol w="659247">
                  <a:extLst>
                    <a:ext uri="{9D8B030D-6E8A-4147-A177-3AD203B41FA5}">
                      <a16:colId xmlns:a16="http://schemas.microsoft.com/office/drawing/2014/main" val="3801998563"/>
                    </a:ext>
                  </a:extLst>
                </a:gridCol>
                <a:gridCol w="659247">
                  <a:extLst>
                    <a:ext uri="{9D8B030D-6E8A-4147-A177-3AD203B41FA5}">
                      <a16:colId xmlns:a16="http://schemas.microsoft.com/office/drawing/2014/main" val="797894244"/>
                    </a:ext>
                  </a:extLst>
                </a:gridCol>
                <a:gridCol w="659247">
                  <a:extLst>
                    <a:ext uri="{9D8B030D-6E8A-4147-A177-3AD203B41FA5}">
                      <a16:colId xmlns:a16="http://schemas.microsoft.com/office/drawing/2014/main" val="2352797703"/>
                    </a:ext>
                  </a:extLst>
                </a:gridCol>
                <a:gridCol w="659247">
                  <a:extLst>
                    <a:ext uri="{9D8B030D-6E8A-4147-A177-3AD203B41FA5}">
                      <a16:colId xmlns:a16="http://schemas.microsoft.com/office/drawing/2014/main" val="2830203581"/>
                    </a:ext>
                  </a:extLst>
                </a:gridCol>
                <a:gridCol w="659247">
                  <a:extLst>
                    <a:ext uri="{9D8B030D-6E8A-4147-A177-3AD203B41FA5}">
                      <a16:colId xmlns:a16="http://schemas.microsoft.com/office/drawing/2014/main" val="378871343"/>
                    </a:ext>
                  </a:extLst>
                </a:gridCol>
                <a:gridCol w="659247">
                  <a:extLst>
                    <a:ext uri="{9D8B030D-6E8A-4147-A177-3AD203B41FA5}">
                      <a16:colId xmlns:a16="http://schemas.microsoft.com/office/drawing/2014/main" val="2382774983"/>
                    </a:ext>
                  </a:extLst>
                </a:gridCol>
              </a:tblGrid>
              <a:tr h="180788">
                <a:tc>
                  <a:txBody>
                    <a:bodyPr/>
                    <a:lstStyle/>
                    <a:p>
                      <a:pPr algn="r" fontAlgn="ctr"/>
                      <a:r>
                        <a:rPr lang="pl-PL" sz="900" b="1" i="0" u="none" strike="noStrike">
                          <a:solidFill>
                            <a:srgbClr val="000000"/>
                          </a:solidFill>
                          <a:effectLst/>
                          <a:latin typeface="Arial" panose="020B0604020202020204" pitchFamily="34" charset="0"/>
                        </a:rPr>
                        <a:t>group1</a:t>
                      </a:r>
                    </a:p>
                  </a:txBody>
                  <a:tcPr marL="9525" marR="9525" marT="9525" marB="0" anchor="ctr"/>
                </a:tc>
                <a:tc>
                  <a:txBody>
                    <a:bodyPr/>
                    <a:lstStyle/>
                    <a:p>
                      <a:pPr algn="r" fontAlgn="ctr"/>
                      <a:r>
                        <a:rPr lang="pl-PL" sz="900" b="1" i="0" u="none" strike="noStrike">
                          <a:solidFill>
                            <a:srgbClr val="000000"/>
                          </a:solidFill>
                          <a:effectLst/>
                          <a:latin typeface="Arial" panose="020B0604020202020204" pitchFamily="34" charset="0"/>
                        </a:rPr>
                        <a:t>group2</a:t>
                      </a:r>
                    </a:p>
                  </a:txBody>
                  <a:tcPr marL="9525" marR="9525" marT="9525" marB="0" anchor="ctr"/>
                </a:tc>
                <a:tc>
                  <a:txBody>
                    <a:bodyPr/>
                    <a:lstStyle/>
                    <a:p>
                      <a:pPr algn="r" fontAlgn="ctr"/>
                      <a:r>
                        <a:rPr lang="pl-PL" sz="900" b="1" i="0" u="none" strike="noStrike">
                          <a:solidFill>
                            <a:srgbClr val="000000"/>
                          </a:solidFill>
                          <a:effectLst/>
                          <a:latin typeface="Arial" panose="020B0604020202020204" pitchFamily="34" charset="0"/>
                        </a:rPr>
                        <a:t>meandiff</a:t>
                      </a:r>
                    </a:p>
                  </a:txBody>
                  <a:tcPr marL="9525" marR="9525" marT="9525" marB="0" anchor="ctr"/>
                </a:tc>
                <a:tc>
                  <a:txBody>
                    <a:bodyPr/>
                    <a:lstStyle/>
                    <a:p>
                      <a:pPr algn="r" fontAlgn="ctr"/>
                      <a:r>
                        <a:rPr lang="pl-PL" sz="900" b="1" i="0" u="none" strike="noStrike">
                          <a:solidFill>
                            <a:srgbClr val="000000"/>
                          </a:solidFill>
                          <a:effectLst/>
                          <a:latin typeface="Arial" panose="020B0604020202020204" pitchFamily="34" charset="0"/>
                        </a:rPr>
                        <a:t>p-adj</a:t>
                      </a:r>
                    </a:p>
                  </a:txBody>
                  <a:tcPr marL="9525" marR="9525" marT="9525" marB="0" anchor="ctr"/>
                </a:tc>
                <a:tc>
                  <a:txBody>
                    <a:bodyPr/>
                    <a:lstStyle/>
                    <a:p>
                      <a:pPr algn="r" fontAlgn="ctr"/>
                      <a:r>
                        <a:rPr lang="pl-PL" sz="900" b="1" i="0" u="none" strike="noStrike">
                          <a:solidFill>
                            <a:srgbClr val="000000"/>
                          </a:solidFill>
                          <a:effectLst/>
                          <a:latin typeface="Arial" panose="020B0604020202020204" pitchFamily="34" charset="0"/>
                        </a:rPr>
                        <a:t>lower</a:t>
                      </a:r>
                    </a:p>
                  </a:txBody>
                  <a:tcPr marL="9525" marR="9525" marT="9525" marB="0" anchor="ctr"/>
                </a:tc>
                <a:tc>
                  <a:txBody>
                    <a:bodyPr/>
                    <a:lstStyle/>
                    <a:p>
                      <a:pPr algn="r" fontAlgn="ctr"/>
                      <a:r>
                        <a:rPr lang="pl-PL" sz="900" b="1" i="0" u="none" strike="noStrike">
                          <a:solidFill>
                            <a:srgbClr val="000000"/>
                          </a:solidFill>
                          <a:effectLst/>
                          <a:latin typeface="Arial" panose="020B0604020202020204" pitchFamily="34" charset="0"/>
                        </a:rPr>
                        <a:t>upper</a:t>
                      </a:r>
                    </a:p>
                  </a:txBody>
                  <a:tcPr marL="9525" marR="9525" marT="9525" marB="0" anchor="ctr"/>
                </a:tc>
                <a:tc>
                  <a:txBody>
                    <a:bodyPr/>
                    <a:lstStyle/>
                    <a:p>
                      <a:pPr algn="r" fontAlgn="ctr"/>
                      <a:r>
                        <a:rPr lang="pl-PL" sz="900" b="1" i="0" u="none" strike="noStrike" dirty="0" err="1">
                          <a:solidFill>
                            <a:srgbClr val="000000"/>
                          </a:solidFill>
                          <a:effectLst/>
                          <a:latin typeface="Arial" panose="020B0604020202020204" pitchFamily="34" charset="0"/>
                        </a:rPr>
                        <a:t>reject</a:t>
                      </a:r>
                      <a:endParaRPr lang="pl-PL" sz="9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563695974"/>
                  </a:ext>
                </a:extLst>
              </a:tr>
              <a:tr h="425644">
                <a:tc>
                  <a:txBody>
                    <a:bodyPr/>
                    <a:lstStyle/>
                    <a:p>
                      <a:pPr algn="r" fontAlgn="ctr"/>
                      <a:r>
                        <a:rPr lang="pl-PL" sz="800" u="none" strike="noStrike">
                          <a:effectLst/>
                        </a:rPr>
                        <a:t>Office Supplies-Envelopes-Central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Supplies-Envelopes-East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-0.1136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-0.8576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0.6303</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030488909"/>
                  </a:ext>
                </a:extLst>
              </a:tr>
              <a:tr h="425644">
                <a:tc>
                  <a:txBody>
                    <a:bodyPr/>
                    <a:lstStyle/>
                    <a:p>
                      <a:pPr algn="r" fontAlgn="ctr"/>
                      <a:r>
                        <a:rPr lang="pl-PL" sz="800" u="none" strike="noStrike">
                          <a:effectLst/>
                        </a:rPr>
                        <a:t>Office Supplies-Envelopes-Central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Supplies-Envelopes-South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-0.0636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-0.8775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0.7504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433511981"/>
                  </a:ext>
                </a:extLst>
              </a:tr>
              <a:tr h="425644">
                <a:tc>
                  <a:txBody>
                    <a:bodyPr/>
                    <a:lstStyle/>
                    <a:p>
                      <a:pPr algn="r" fontAlgn="ctr"/>
                      <a:r>
                        <a:rPr lang="pl-PL" sz="800" u="none" strike="noStrike">
                          <a:effectLst/>
                        </a:rPr>
                        <a:t>Office Supplies-Envelopes-Central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Supplies-Envelopes-West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-0.1867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-0.9307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0.5573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4027801055"/>
                  </a:ext>
                </a:extLst>
              </a:tr>
              <a:tr h="425644">
                <a:tc>
                  <a:txBody>
                    <a:bodyPr/>
                    <a:lstStyle/>
                    <a:p>
                      <a:pPr algn="r" fontAlgn="ctr"/>
                      <a:r>
                        <a:rPr lang="pl-PL" sz="800" u="none" strike="noStrike">
                          <a:effectLst/>
                        </a:rPr>
                        <a:t>Office Supplies-Envelopes-East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Supplies-Envelopes-South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0.0501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-0.7358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0.836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997374729"/>
                  </a:ext>
                </a:extLst>
              </a:tr>
              <a:tr h="425644">
                <a:tc>
                  <a:txBody>
                    <a:bodyPr/>
                    <a:lstStyle/>
                    <a:p>
                      <a:pPr algn="r" fontAlgn="ctr"/>
                      <a:r>
                        <a:rPr lang="pl-PL" sz="800" u="none" strike="noStrike">
                          <a:effectLst/>
                        </a:rPr>
                        <a:t>Office Supplies-Envelopes-East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Supplies-Envelopes-West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-0.073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-0.7862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0.6401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397857863"/>
                  </a:ext>
                </a:extLst>
              </a:tr>
              <a:tr h="425644">
                <a:tc>
                  <a:txBody>
                    <a:bodyPr/>
                    <a:lstStyle/>
                    <a:p>
                      <a:pPr algn="r" fontAlgn="ctr"/>
                      <a:r>
                        <a:rPr lang="pl-PL" sz="800" u="none" strike="noStrike">
                          <a:effectLst/>
                        </a:rPr>
                        <a:t>Office Supplies-Envelopes-South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Supplies-Envelopes-West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-0.1231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-0.909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0.6628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604386542"/>
                  </a:ext>
                </a:extLst>
              </a:tr>
            </a:tbl>
          </a:graphicData>
        </a:graphic>
      </p:graphicFrame>
      <p:sp>
        <p:nvSpPr>
          <p:cNvPr id="2" name="pole tekstowe 1">
            <a:extLst>
              <a:ext uri="{FF2B5EF4-FFF2-40B4-BE49-F238E27FC236}">
                <a16:creationId xmlns:a16="http://schemas.microsoft.com/office/drawing/2014/main" id="{AE14BAA9-92FA-38DA-A653-A91F14F09B9A}"/>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4" name="pole tekstowe 3">
            <a:extLst>
              <a:ext uri="{FF2B5EF4-FFF2-40B4-BE49-F238E27FC236}">
                <a16:creationId xmlns:a16="http://schemas.microsoft.com/office/drawing/2014/main" id="{D76B3E49-2308-846B-C63B-9FFB0048A3B3}"/>
              </a:ext>
            </a:extLst>
          </p:cNvPr>
          <p:cNvSpPr txBox="1"/>
          <p:nvPr/>
        </p:nvSpPr>
        <p:spPr>
          <a:xfrm>
            <a:off x="7199313" y="508508"/>
            <a:ext cx="6096982" cy="369332"/>
          </a:xfrm>
          <a:prstGeom prst="rect">
            <a:avLst/>
          </a:prstGeom>
          <a:noFill/>
        </p:spPr>
        <p:txBody>
          <a:bodyPr wrap="square">
            <a:spAutoFit/>
          </a:bodyPr>
          <a:lstStyle/>
          <a:p>
            <a:r>
              <a:rPr lang="pl-PL" b="0" dirty="0"/>
              <a:t>Analiza wariancji dla Office </a:t>
            </a:r>
            <a:r>
              <a:rPr lang="pl-PL" b="0" dirty="0" err="1"/>
              <a:t>Supplies</a:t>
            </a:r>
            <a:r>
              <a:rPr lang="pl-PL" dirty="0" err="1"/>
              <a:t>-Envelops</a:t>
            </a:r>
            <a:endParaRPr lang="pl-PL" b="0" dirty="0"/>
          </a:p>
        </p:txBody>
      </p:sp>
    </p:spTree>
    <p:extLst>
      <p:ext uri="{BB962C8B-B14F-4D97-AF65-F5344CB8AC3E}">
        <p14:creationId xmlns:p14="http://schemas.microsoft.com/office/powerpoint/2010/main" val="4102049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8854D772-6083-3348-6749-3DE3583F9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86613"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a:extLst>
              <a:ext uri="{FF2B5EF4-FFF2-40B4-BE49-F238E27FC236}">
                <a16:creationId xmlns:a16="http://schemas.microsoft.com/office/drawing/2014/main" id="{7EF77962-A938-10BC-A552-BF01594C64DC}"/>
              </a:ext>
            </a:extLst>
          </p:cNvPr>
          <p:cNvGraphicFramePr>
            <a:graphicFrameLocks noGrp="1"/>
          </p:cNvGraphicFramePr>
          <p:nvPr>
            <p:extLst>
              <p:ext uri="{D42A27DB-BD31-4B8C-83A1-F6EECF244321}">
                <p14:modId xmlns:p14="http://schemas.microsoft.com/office/powerpoint/2010/main" val="393407163"/>
              </p:ext>
            </p:extLst>
          </p:nvPr>
        </p:nvGraphicFramePr>
        <p:xfrm>
          <a:off x="7323745" y="1888621"/>
          <a:ext cx="4606182" cy="3242521"/>
        </p:xfrm>
        <a:graphic>
          <a:graphicData uri="http://schemas.openxmlformats.org/drawingml/2006/table">
            <a:tbl>
              <a:tblPr>
                <a:tableStyleId>{5C22544A-7EE6-4342-B048-85BDC9FD1C3A}</a:tableStyleId>
              </a:tblPr>
              <a:tblGrid>
                <a:gridCol w="658026">
                  <a:extLst>
                    <a:ext uri="{9D8B030D-6E8A-4147-A177-3AD203B41FA5}">
                      <a16:colId xmlns:a16="http://schemas.microsoft.com/office/drawing/2014/main" val="2775979594"/>
                    </a:ext>
                  </a:extLst>
                </a:gridCol>
                <a:gridCol w="658026">
                  <a:extLst>
                    <a:ext uri="{9D8B030D-6E8A-4147-A177-3AD203B41FA5}">
                      <a16:colId xmlns:a16="http://schemas.microsoft.com/office/drawing/2014/main" val="3650776495"/>
                    </a:ext>
                  </a:extLst>
                </a:gridCol>
                <a:gridCol w="658026">
                  <a:extLst>
                    <a:ext uri="{9D8B030D-6E8A-4147-A177-3AD203B41FA5}">
                      <a16:colId xmlns:a16="http://schemas.microsoft.com/office/drawing/2014/main" val="3225879075"/>
                    </a:ext>
                  </a:extLst>
                </a:gridCol>
                <a:gridCol w="658026">
                  <a:extLst>
                    <a:ext uri="{9D8B030D-6E8A-4147-A177-3AD203B41FA5}">
                      <a16:colId xmlns:a16="http://schemas.microsoft.com/office/drawing/2014/main" val="1738797860"/>
                    </a:ext>
                  </a:extLst>
                </a:gridCol>
                <a:gridCol w="658026">
                  <a:extLst>
                    <a:ext uri="{9D8B030D-6E8A-4147-A177-3AD203B41FA5}">
                      <a16:colId xmlns:a16="http://schemas.microsoft.com/office/drawing/2014/main" val="2810708825"/>
                    </a:ext>
                  </a:extLst>
                </a:gridCol>
                <a:gridCol w="658026">
                  <a:extLst>
                    <a:ext uri="{9D8B030D-6E8A-4147-A177-3AD203B41FA5}">
                      <a16:colId xmlns:a16="http://schemas.microsoft.com/office/drawing/2014/main" val="140349122"/>
                    </a:ext>
                  </a:extLst>
                </a:gridCol>
                <a:gridCol w="658026">
                  <a:extLst>
                    <a:ext uri="{9D8B030D-6E8A-4147-A177-3AD203B41FA5}">
                      <a16:colId xmlns:a16="http://schemas.microsoft.com/office/drawing/2014/main" val="2564375311"/>
                    </a:ext>
                  </a:extLst>
                </a:gridCol>
              </a:tblGrid>
              <a:tr h="263629">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meandiff</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p-</a:t>
                      </a:r>
                      <a:r>
                        <a:rPr lang="pl-PL" sz="800" b="1" u="none" strike="noStrike" dirty="0" err="1">
                          <a:effectLst/>
                        </a:rPr>
                        <a:t>adj</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68284207"/>
                  </a:ext>
                </a:extLst>
              </a:tr>
              <a:tr h="421808">
                <a:tc>
                  <a:txBody>
                    <a:bodyPr/>
                    <a:lstStyle/>
                    <a:p>
                      <a:pPr algn="r" fontAlgn="ctr"/>
                      <a:r>
                        <a:rPr lang="pl-PL" sz="800" u="none" strike="noStrike">
                          <a:effectLst/>
                        </a:rPr>
                        <a:t>Office Supplies-Fasteners-Central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Supplies-Fasteners-East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-0.0428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-0.8312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0.7456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965215186"/>
                  </a:ext>
                </a:extLst>
              </a:tr>
              <a:tr h="421808">
                <a:tc>
                  <a:txBody>
                    <a:bodyPr/>
                    <a:lstStyle/>
                    <a:p>
                      <a:pPr algn="r" fontAlgn="ctr"/>
                      <a:r>
                        <a:rPr lang="pl-PL" sz="800" u="none" strike="noStrike">
                          <a:effectLst/>
                        </a:rPr>
                        <a:t>Office Supplies-Fasteners-Central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Supplies-Fasteners-South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-0.9783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0.9383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4226400957"/>
                  </a:ext>
                </a:extLst>
              </a:tr>
              <a:tr h="421808">
                <a:tc>
                  <a:txBody>
                    <a:bodyPr/>
                    <a:lstStyle/>
                    <a:p>
                      <a:pPr algn="r" fontAlgn="ctr"/>
                      <a:r>
                        <a:rPr lang="pl-PL" sz="800" u="none" strike="noStrike">
                          <a:effectLst/>
                        </a:rPr>
                        <a:t>Office Supplies-Fasteners-Central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Supplies-Fasteners-West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-0.1123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-0.8221</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0.5974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007166122"/>
                  </a:ext>
                </a:extLst>
              </a:tr>
              <a:tr h="421808">
                <a:tc>
                  <a:txBody>
                    <a:bodyPr/>
                    <a:lstStyle/>
                    <a:p>
                      <a:pPr algn="r" fontAlgn="ctr"/>
                      <a:r>
                        <a:rPr lang="pl-PL" sz="800" u="none" strike="noStrike">
                          <a:effectLst/>
                        </a:rPr>
                        <a:t>Office Supplies-Fasteners-East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Supplies-Fasteners-South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0.0228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-0.9645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1.0102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013962403"/>
                  </a:ext>
                </a:extLst>
              </a:tr>
              <a:tr h="421808">
                <a:tc>
                  <a:txBody>
                    <a:bodyPr/>
                    <a:lstStyle/>
                    <a:p>
                      <a:pPr algn="r" fontAlgn="ctr"/>
                      <a:r>
                        <a:rPr lang="pl-PL" sz="800" u="none" strike="noStrike">
                          <a:effectLst/>
                        </a:rPr>
                        <a:t>Office Supplies-Fasteners-East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Supplies-Fasteners-West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-0.0695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-0.818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0.6789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018286808"/>
                  </a:ext>
                </a:extLst>
              </a:tr>
              <a:tr h="421808">
                <a:tc>
                  <a:txBody>
                    <a:bodyPr/>
                    <a:lstStyle/>
                    <a:p>
                      <a:pPr algn="r" fontAlgn="ctr"/>
                      <a:r>
                        <a:rPr lang="pl-PL" sz="800" u="none" strike="noStrike">
                          <a:effectLst/>
                        </a:rPr>
                        <a:t>Office Supplies-Fasteners-South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Supplies-Fasteners-West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-0.0924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-1.0181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0.8333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594153788"/>
                  </a:ext>
                </a:extLst>
              </a:tr>
            </a:tbl>
          </a:graphicData>
        </a:graphic>
      </p:graphicFrame>
      <p:sp>
        <p:nvSpPr>
          <p:cNvPr id="2" name="pole tekstowe 1">
            <a:extLst>
              <a:ext uri="{FF2B5EF4-FFF2-40B4-BE49-F238E27FC236}">
                <a16:creationId xmlns:a16="http://schemas.microsoft.com/office/drawing/2014/main" id="{F0D5B221-8C7C-C666-201D-663534BD6A28}"/>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4" name="pole tekstowe 3">
            <a:extLst>
              <a:ext uri="{FF2B5EF4-FFF2-40B4-BE49-F238E27FC236}">
                <a16:creationId xmlns:a16="http://schemas.microsoft.com/office/drawing/2014/main" id="{9ABEBEAB-7302-3012-7E7D-E322E769E609}"/>
              </a:ext>
            </a:extLst>
          </p:cNvPr>
          <p:cNvSpPr txBox="1"/>
          <p:nvPr/>
        </p:nvSpPr>
        <p:spPr>
          <a:xfrm>
            <a:off x="7323745" y="651423"/>
            <a:ext cx="6096982" cy="369332"/>
          </a:xfrm>
          <a:prstGeom prst="rect">
            <a:avLst/>
          </a:prstGeom>
          <a:noFill/>
        </p:spPr>
        <p:txBody>
          <a:bodyPr wrap="square">
            <a:spAutoFit/>
          </a:bodyPr>
          <a:lstStyle/>
          <a:p>
            <a:r>
              <a:rPr lang="pl-PL" b="0" dirty="0"/>
              <a:t>Analiza wariancji dla Office </a:t>
            </a:r>
            <a:r>
              <a:rPr lang="pl-PL" b="0" dirty="0" err="1"/>
              <a:t>Supplies</a:t>
            </a:r>
            <a:r>
              <a:rPr lang="pl-PL" dirty="0" err="1"/>
              <a:t>-Fasteners</a:t>
            </a:r>
            <a:endParaRPr lang="pl-PL" b="0" dirty="0"/>
          </a:p>
        </p:txBody>
      </p:sp>
    </p:spTree>
    <p:extLst>
      <p:ext uri="{BB962C8B-B14F-4D97-AF65-F5344CB8AC3E}">
        <p14:creationId xmlns:p14="http://schemas.microsoft.com/office/powerpoint/2010/main" val="4207359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a:extLst>
              <a:ext uri="{FF2B5EF4-FFF2-40B4-BE49-F238E27FC236}">
                <a16:creationId xmlns:a16="http://schemas.microsoft.com/office/drawing/2014/main" id="{5B06B72D-8ACE-286B-741E-E16FC5547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32637"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a:extLst>
              <a:ext uri="{FF2B5EF4-FFF2-40B4-BE49-F238E27FC236}">
                <a16:creationId xmlns:a16="http://schemas.microsoft.com/office/drawing/2014/main" id="{6CC170B9-79B4-57AD-766C-97AF446A2D18}"/>
              </a:ext>
            </a:extLst>
          </p:cNvPr>
          <p:cNvGraphicFramePr>
            <a:graphicFrameLocks noGrp="1"/>
          </p:cNvGraphicFramePr>
          <p:nvPr>
            <p:extLst>
              <p:ext uri="{D42A27DB-BD31-4B8C-83A1-F6EECF244321}">
                <p14:modId xmlns:p14="http://schemas.microsoft.com/office/powerpoint/2010/main" val="521616008"/>
              </p:ext>
            </p:extLst>
          </p:nvPr>
        </p:nvGraphicFramePr>
        <p:xfrm>
          <a:off x="7246834" y="2050991"/>
          <a:ext cx="4811282" cy="2905569"/>
        </p:xfrm>
        <a:graphic>
          <a:graphicData uri="http://schemas.openxmlformats.org/drawingml/2006/table">
            <a:tbl>
              <a:tblPr>
                <a:tableStyleId>{5C22544A-7EE6-4342-B048-85BDC9FD1C3A}</a:tableStyleId>
              </a:tblPr>
              <a:tblGrid>
                <a:gridCol w="687326">
                  <a:extLst>
                    <a:ext uri="{9D8B030D-6E8A-4147-A177-3AD203B41FA5}">
                      <a16:colId xmlns:a16="http://schemas.microsoft.com/office/drawing/2014/main" val="96383376"/>
                    </a:ext>
                  </a:extLst>
                </a:gridCol>
                <a:gridCol w="687326">
                  <a:extLst>
                    <a:ext uri="{9D8B030D-6E8A-4147-A177-3AD203B41FA5}">
                      <a16:colId xmlns:a16="http://schemas.microsoft.com/office/drawing/2014/main" val="1660112535"/>
                    </a:ext>
                  </a:extLst>
                </a:gridCol>
                <a:gridCol w="687326">
                  <a:extLst>
                    <a:ext uri="{9D8B030D-6E8A-4147-A177-3AD203B41FA5}">
                      <a16:colId xmlns:a16="http://schemas.microsoft.com/office/drawing/2014/main" val="4198156225"/>
                    </a:ext>
                  </a:extLst>
                </a:gridCol>
                <a:gridCol w="687326">
                  <a:extLst>
                    <a:ext uri="{9D8B030D-6E8A-4147-A177-3AD203B41FA5}">
                      <a16:colId xmlns:a16="http://schemas.microsoft.com/office/drawing/2014/main" val="1359125866"/>
                    </a:ext>
                  </a:extLst>
                </a:gridCol>
                <a:gridCol w="687326">
                  <a:extLst>
                    <a:ext uri="{9D8B030D-6E8A-4147-A177-3AD203B41FA5}">
                      <a16:colId xmlns:a16="http://schemas.microsoft.com/office/drawing/2014/main" val="3437372705"/>
                    </a:ext>
                  </a:extLst>
                </a:gridCol>
                <a:gridCol w="687326">
                  <a:extLst>
                    <a:ext uri="{9D8B030D-6E8A-4147-A177-3AD203B41FA5}">
                      <a16:colId xmlns:a16="http://schemas.microsoft.com/office/drawing/2014/main" val="146604909"/>
                    </a:ext>
                  </a:extLst>
                </a:gridCol>
                <a:gridCol w="687326">
                  <a:extLst>
                    <a:ext uri="{9D8B030D-6E8A-4147-A177-3AD203B41FA5}">
                      <a16:colId xmlns:a16="http://schemas.microsoft.com/office/drawing/2014/main" val="1007346780"/>
                    </a:ext>
                  </a:extLst>
                </a:gridCol>
              </a:tblGrid>
              <a:tr h="248862">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meandiff</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p-adj</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lower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101832900"/>
                  </a:ext>
                </a:extLst>
              </a:tr>
              <a:tr h="504761">
                <a:tc>
                  <a:txBody>
                    <a:bodyPr/>
                    <a:lstStyle/>
                    <a:p>
                      <a:pPr algn="r" fontAlgn="ctr"/>
                      <a:r>
                        <a:rPr lang="pl-PL" sz="800" u="none" strike="noStrike">
                          <a:effectLst/>
                        </a:rPr>
                        <a:t>Office Supplies-Labels-Central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Supplies-Labels-East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-0.0451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-0.6439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0.5538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756233100"/>
                  </a:ext>
                </a:extLst>
              </a:tr>
              <a:tr h="504761">
                <a:tc>
                  <a:txBody>
                    <a:bodyPr/>
                    <a:lstStyle/>
                    <a:p>
                      <a:pPr algn="r" fontAlgn="ctr"/>
                      <a:r>
                        <a:rPr lang="pl-PL" sz="800" u="none" strike="noStrike">
                          <a:effectLst/>
                        </a:rPr>
                        <a:t>Office Supplies-Labels-Central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Supplies-Labels-South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-0.1227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-0.8218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0.5765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245965976"/>
                  </a:ext>
                </a:extLst>
              </a:tr>
              <a:tr h="504761">
                <a:tc>
                  <a:txBody>
                    <a:bodyPr/>
                    <a:lstStyle/>
                    <a:p>
                      <a:pPr algn="r" fontAlgn="ctr"/>
                      <a:r>
                        <a:rPr lang="pl-PL" sz="800" u="none" strike="noStrike">
                          <a:effectLst/>
                        </a:rPr>
                        <a:t>Office Supplies-Labels-Central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Supplies-Labels-West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-0.4153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0.7954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210381401"/>
                  </a:ext>
                </a:extLst>
              </a:tr>
              <a:tr h="380808">
                <a:tc>
                  <a:txBody>
                    <a:bodyPr/>
                    <a:lstStyle/>
                    <a:p>
                      <a:pPr algn="r" fontAlgn="ctr"/>
                      <a:r>
                        <a:rPr lang="pl-PL" sz="800" u="none" strike="noStrike">
                          <a:effectLst/>
                        </a:rPr>
                        <a:t>Office Supplies-Labels-East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Supplies-Labels-South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-0.0776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-0.7141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0.5589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4294538443"/>
                  </a:ext>
                </a:extLst>
              </a:tr>
              <a:tr h="380808">
                <a:tc>
                  <a:txBody>
                    <a:bodyPr/>
                    <a:lstStyle/>
                    <a:p>
                      <a:pPr algn="r" fontAlgn="ctr"/>
                      <a:r>
                        <a:rPr lang="pl-PL" sz="800" u="none" strike="noStrike">
                          <a:effectLst/>
                        </a:rPr>
                        <a:t>Office Supplies-Labels-East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Supplies-Labels-West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0.2351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-0.2967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0.7669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336532013"/>
                  </a:ext>
                </a:extLst>
              </a:tr>
              <a:tr h="380808">
                <a:tc>
                  <a:txBody>
                    <a:bodyPr/>
                    <a:lstStyle/>
                    <a:p>
                      <a:pPr algn="r" fontAlgn="ctr"/>
                      <a:r>
                        <a:rPr lang="pl-PL" sz="800" u="none" strike="noStrike">
                          <a:effectLst/>
                        </a:rPr>
                        <a:t>Office Supplies-Labels-South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Supplies-Labels-West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0.3127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0.9999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0.9554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525651178"/>
                  </a:ext>
                </a:extLst>
              </a:tr>
            </a:tbl>
          </a:graphicData>
        </a:graphic>
      </p:graphicFrame>
      <p:sp>
        <p:nvSpPr>
          <p:cNvPr id="2" name="pole tekstowe 1">
            <a:extLst>
              <a:ext uri="{FF2B5EF4-FFF2-40B4-BE49-F238E27FC236}">
                <a16:creationId xmlns:a16="http://schemas.microsoft.com/office/drawing/2014/main" id="{53C949A5-858E-689F-9264-073D4B6F0787}"/>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4" name="pole tekstowe 3">
            <a:extLst>
              <a:ext uri="{FF2B5EF4-FFF2-40B4-BE49-F238E27FC236}">
                <a16:creationId xmlns:a16="http://schemas.microsoft.com/office/drawing/2014/main" id="{B0EAE595-E326-0B97-6061-EED2A100400C}"/>
              </a:ext>
            </a:extLst>
          </p:cNvPr>
          <p:cNvSpPr txBox="1"/>
          <p:nvPr/>
        </p:nvSpPr>
        <p:spPr>
          <a:xfrm>
            <a:off x="7246834" y="507541"/>
            <a:ext cx="6096982" cy="369332"/>
          </a:xfrm>
          <a:prstGeom prst="rect">
            <a:avLst/>
          </a:prstGeom>
          <a:noFill/>
        </p:spPr>
        <p:txBody>
          <a:bodyPr wrap="square">
            <a:spAutoFit/>
          </a:bodyPr>
          <a:lstStyle/>
          <a:p>
            <a:r>
              <a:rPr lang="pl-PL" b="0" dirty="0"/>
              <a:t>Analiza wariancji dla Office </a:t>
            </a:r>
            <a:r>
              <a:rPr lang="pl-PL" b="0" dirty="0" err="1"/>
              <a:t>Supplies</a:t>
            </a:r>
            <a:r>
              <a:rPr lang="pl-PL" dirty="0" err="1"/>
              <a:t>-Labels</a:t>
            </a:r>
            <a:endParaRPr lang="pl-PL" b="0" dirty="0"/>
          </a:p>
        </p:txBody>
      </p:sp>
    </p:spTree>
    <p:extLst>
      <p:ext uri="{BB962C8B-B14F-4D97-AF65-F5344CB8AC3E}">
        <p14:creationId xmlns:p14="http://schemas.microsoft.com/office/powerpoint/2010/main" val="245276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tekstu 6">
            <a:extLst>
              <a:ext uri="{FF2B5EF4-FFF2-40B4-BE49-F238E27FC236}">
                <a16:creationId xmlns:a16="http://schemas.microsoft.com/office/drawing/2014/main" id="{AE6F67A1-141F-3488-B792-DF6905448E6B}"/>
              </a:ext>
            </a:extLst>
          </p:cNvPr>
          <p:cNvSpPr>
            <a:spLocks noGrp="1"/>
          </p:cNvSpPr>
          <p:nvPr>
            <p:ph type="body" sz="quarter" idx="3"/>
          </p:nvPr>
        </p:nvSpPr>
        <p:spPr>
          <a:xfrm>
            <a:off x="87169" y="92884"/>
            <a:ext cx="5183188" cy="823912"/>
          </a:xfrm>
        </p:spPr>
        <p:txBody>
          <a:bodyPr/>
          <a:lstStyle/>
          <a:p>
            <a:r>
              <a:rPr lang="pl-PL" sz="1800" dirty="0">
                <a:effectLst/>
                <a:latin typeface="Calibri" panose="020F0502020204030204" pitchFamily="34" charset="0"/>
                <a:ea typeface="Calibri" panose="020F0502020204030204" pitchFamily="34" charset="0"/>
                <a:cs typeface="Times New Roman" panose="02020603050405020304" pitchFamily="18" charset="0"/>
              </a:rPr>
              <a:t>Czy w danych istnieją inne wzorce, które można zidentyfikować w relacji do czasu?</a:t>
            </a:r>
          </a:p>
        </p:txBody>
      </p:sp>
      <p:pic>
        <p:nvPicPr>
          <p:cNvPr id="4098" name="Picture 2">
            <a:extLst>
              <a:ext uri="{FF2B5EF4-FFF2-40B4-BE49-F238E27FC236}">
                <a16:creationId xmlns:a16="http://schemas.microsoft.com/office/drawing/2014/main" id="{921FB538-6074-FE21-C9AD-BF945F0F91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87169" y="1329871"/>
            <a:ext cx="4583144" cy="307570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AAA81A1E-3D37-3F0C-73F4-04F99EEDE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399725" y="4547809"/>
            <a:ext cx="3128832" cy="21279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68FB3DE-CCA5-E576-BEBE-9893AD9DD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45414" y="2192607"/>
            <a:ext cx="3089864" cy="21014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CEFA08C-4467-26D8-F462-63CCFC3A7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239" y="2180491"/>
            <a:ext cx="2957381" cy="201137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EC120C4F-2559-CEFE-C69F-7C2330B10B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893233" y="4568533"/>
            <a:ext cx="2961106" cy="2013906"/>
          </a:xfrm>
          <a:prstGeom prst="rect">
            <a:avLst/>
          </a:prstGeom>
          <a:noFill/>
          <a:extLst>
            <a:ext uri="{909E8E84-426E-40DD-AFC4-6F175D3DCCD1}">
              <a14:hiddenFill xmlns:a14="http://schemas.microsoft.com/office/drawing/2010/main">
                <a:solidFill>
                  <a:srgbClr val="FFFFFF"/>
                </a:solidFill>
              </a14:hiddenFill>
            </a:ext>
          </a:extLst>
        </p:spPr>
      </p:pic>
      <p:sp>
        <p:nvSpPr>
          <p:cNvPr id="12" name="Symbol zastępczy tekstu 6">
            <a:extLst>
              <a:ext uri="{FF2B5EF4-FFF2-40B4-BE49-F238E27FC236}">
                <a16:creationId xmlns:a16="http://schemas.microsoft.com/office/drawing/2014/main" id="{5CBB479B-3C7F-56D0-D414-CCE1D401AC3C}"/>
              </a:ext>
            </a:extLst>
          </p:cNvPr>
          <p:cNvSpPr txBox="1">
            <a:spLocks/>
          </p:cNvSpPr>
          <p:nvPr/>
        </p:nvSpPr>
        <p:spPr>
          <a:xfrm>
            <a:off x="4811636" y="571933"/>
            <a:ext cx="6646984" cy="151587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sz="1200" b="0" dirty="0">
                <a:latin typeface="Calibri" panose="020F0502020204030204" pitchFamily="34" charset="0"/>
                <a:ea typeface="Calibri" panose="020F0502020204030204" pitchFamily="34" charset="0"/>
                <a:cs typeface="Times New Roman" panose="02020603050405020304" pitchFamily="18" charset="0"/>
              </a:rPr>
              <a:t>Region Zachodni reprezentuje nie tylko największa całkowita Sprzedaż, ale też stabilny wzrost sprzedaży dla każdego z miesięcy rok do roku</a:t>
            </a:r>
          </a:p>
          <a:p>
            <a:pPr marL="742950" lvl="1" indent="-285750">
              <a:buFont typeface="Arial" panose="020B0604020202020204" pitchFamily="34" charset="0"/>
              <a:buChar char="•"/>
            </a:pPr>
            <a:r>
              <a:rPr lang="pl-PL" sz="1200" b="0" dirty="0">
                <a:latin typeface="Calibri" panose="020F0502020204030204" pitchFamily="34" charset="0"/>
                <a:ea typeface="Calibri" panose="020F0502020204030204" pitchFamily="34" charset="0"/>
                <a:cs typeface="Times New Roman" panose="02020603050405020304" pitchFamily="18" charset="0"/>
              </a:rPr>
              <a:t>górne linie reprezentują miesiące z okresu sprzed Bożego Narodzenia</a:t>
            </a:r>
          </a:p>
          <a:p>
            <a:br>
              <a:rPr lang="pl-PL" sz="1200" b="0" dirty="0">
                <a:latin typeface="Calibri" panose="020F0502020204030204" pitchFamily="34" charset="0"/>
                <a:ea typeface="Calibri" panose="020F0502020204030204" pitchFamily="34" charset="0"/>
                <a:cs typeface="Times New Roman" panose="02020603050405020304" pitchFamily="18" charset="0"/>
              </a:rPr>
            </a:br>
            <a:r>
              <a:rPr lang="pl-PL" sz="1200" b="0" dirty="0">
                <a:latin typeface="Calibri" panose="020F0502020204030204" pitchFamily="34" charset="0"/>
                <a:ea typeface="Calibri" panose="020F0502020204030204" pitchFamily="34" charset="0"/>
                <a:cs typeface="Times New Roman" panose="02020603050405020304" pitchFamily="18" charset="0"/>
              </a:rPr>
              <a:t>Z kolei struktura całkowitej Sprzedaży w Regionie Południowy charakteryzuje się mniejszą stabilnością.</a:t>
            </a:r>
          </a:p>
          <a:p>
            <a:endParaRPr lang="pl-PL" sz="1200" b="0" dirty="0">
              <a:latin typeface="Calibri" panose="020F0502020204030204" pitchFamily="34" charset="0"/>
              <a:ea typeface="Calibri" panose="020F0502020204030204" pitchFamily="34" charset="0"/>
              <a:cs typeface="Times New Roman" panose="02020603050405020304" pitchFamily="18" charset="0"/>
            </a:endParaRPr>
          </a:p>
          <a:p>
            <a:r>
              <a:rPr lang="pl-PL" sz="1200" b="0" dirty="0">
                <a:latin typeface="Calibri" panose="020F0502020204030204" pitchFamily="34" charset="0"/>
                <a:ea typeface="Calibri" panose="020F0502020204030204" pitchFamily="34" charset="0"/>
                <a:cs typeface="Times New Roman" panose="02020603050405020304" pitchFamily="18" charset="0"/>
              </a:rPr>
              <a:t>Czy zatem możemy powiedzieć, że Sprzedaż w Regionie Południowym jest „słabsza”?</a:t>
            </a:r>
            <a:br>
              <a:rPr lang="pl-PL" sz="1200" b="0" dirty="0">
                <a:latin typeface="Calibri" panose="020F0502020204030204" pitchFamily="34" charset="0"/>
                <a:ea typeface="Calibri" panose="020F0502020204030204" pitchFamily="34" charset="0"/>
                <a:cs typeface="Times New Roman" panose="02020603050405020304" pitchFamily="18" charset="0"/>
              </a:rPr>
            </a:br>
            <a:r>
              <a:rPr lang="pl-PL" sz="1200" b="0" dirty="0">
                <a:latin typeface="Calibri" panose="020F0502020204030204" pitchFamily="34" charset="0"/>
                <a:ea typeface="Calibri" panose="020F0502020204030204" pitchFamily="34" charset="0"/>
                <a:cs typeface="Times New Roman" panose="02020603050405020304" pitchFamily="18" charset="0"/>
              </a:rPr>
              <a:t>Aby odpowiedzieć na to pytanie twierdząco potrzebujemy wykonać dodatkowe ćwiczenia eksploracyjne a następnie szereg testów hipotez statystycznych.</a:t>
            </a:r>
          </a:p>
        </p:txBody>
      </p:sp>
    </p:spTree>
    <p:extLst>
      <p:ext uri="{BB962C8B-B14F-4D97-AF65-F5344CB8AC3E}">
        <p14:creationId xmlns:p14="http://schemas.microsoft.com/office/powerpoint/2010/main" val="3415207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3F8313BD-B018-4981-47AA-1A251C49F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9937"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a:extLst>
              <a:ext uri="{FF2B5EF4-FFF2-40B4-BE49-F238E27FC236}">
                <a16:creationId xmlns:a16="http://schemas.microsoft.com/office/drawing/2014/main" id="{75D86144-DF42-A7B8-9304-A1D7AA02169F}"/>
              </a:ext>
            </a:extLst>
          </p:cNvPr>
          <p:cNvGraphicFramePr>
            <a:graphicFrameLocks noGrp="1"/>
          </p:cNvGraphicFramePr>
          <p:nvPr>
            <p:extLst>
              <p:ext uri="{D42A27DB-BD31-4B8C-83A1-F6EECF244321}">
                <p14:modId xmlns:p14="http://schemas.microsoft.com/office/powerpoint/2010/main" val="2547050472"/>
              </p:ext>
            </p:extLst>
          </p:nvPr>
        </p:nvGraphicFramePr>
        <p:xfrm>
          <a:off x="7281017" y="2042445"/>
          <a:ext cx="4700185" cy="2965388"/>
        </p:xfrm>
        <a:graphic>
          <a:graphicData uri="http://schemas.openxmlformats.org/drawingml/2006/table">
            <a:tbl>
              <a:tblPr>
                <a:tableStyleId>{5C22544A-7EE6-4342-B048-85BDC9FD1C3A}</a:tableStyleId>
              </a:tblPr>
              <a:tblGrid>
                <a:gridCol w="671455">
                  <a:extLst>
                    <a:ext uri="{9D8B030D-6E8A-4147-A177-3AD203B41FA5}">
                      <a16:colId xmlns:a16="http://schemas.microsoft.com/office/drawing/2014/main" val="3901285374"/>
                    </a:ext>
                  </a:extLst>
                </a:gridCol>
                <a:gridCol w="671455">
                  <a:extLst>
                    <a:ext uri="{9D8B030D-6E8A-4147-A177-3AD203B41FA5}">
                      <a16:colId xmlns:a16="http://schemas.microsoft.com/office/drawing/2014/main" val="576277613"/>
                    </a:ext>
                  </a:extLst>
                </a:gridCol>
                <a:gridCol w="671455">
                  <a:extLst>
                    <a:ext uri="{9D8B030D-6E8A-4147-A177-3AD203B41FA5}">
                      <a16:colId xmlns:a16="http://schemas.microsoft.com/office/drawing/2014/main" val="557916926"/>
                    </a:ext>
                  </a:extLst>
                </a:gridCol>
                <a:gridCol w="671455">
                  <a:extLst>
                    <a:ext uri="{9D8B030D-6E8A-4147-A177-3AD203B41FA5}">
                      <a16:colId xmlns:a16="http://schemas.microsoft.com/office/drawing/2014/main" val="383813285"/>
                    </a:ext>
                  </a:extLst>
                </a:gridCol>
                <a:gridCol w="671455">
                  <a:extLst>
                    <a:ext uri="{9D8B030D-6E8A-4147-A177-3AD203B41FA5}">
                      <a16:colId xmlns:a16="http://schemas.microsoft.com/office/drawing/2014/main" val="1107607245"/>
                    </a:ext>
                  </a:extLst>
                </a:gridCol>
                <a:gridCol w="671455">
                  <a:extLst>
                    <a:ext uri="{9D8B030D-6E8A-4147-A177-3AD203B41FA5}">
                      <a16:colId xmlns:a16="http://schemas.microsoft.com/office/drawing/2014/main" val="3615418"/>
                    </a:ext>
                  </a:extLst>
                </a:gridCol>
                <a:gridCol w="671455">
                  <a:extLst>
                    <a:ext uri="{9D8B030D-6E8A-4147-A177-3AD203B41FA5}">
                      <a16:colId xmlns:a16="http://schemas.microsoft.com/office/drawing/2014/main" val="1047377104"/>
                    </a:ext>
                  </a:extLst>
                </a:gridCol>
              </a:tblGrid>
              <a:tr h="254906">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meandiff</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p-</a:t>
                      </a:r>
                      <a:r>
                        <a:rPr lang="pl-PL" sz="800" b="1" u="none" strike="noStrike" dirty="0" err="1">
                          <a:effectLst/>
                        </a:rPr>
                        <a:t>adj</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62277195"/>
                  </a:ext>
                </a:extLst>
              </a:tr>
              <a:tr h="514978">
                <a:tc>
                  <a:txBody>
                    <a:bodyPr/>
                    <a:lstStyle/>
                    <a:p>
                      <a:pPr algn="r" fontAlgn="ctr"/>
                      <a:r>
                        <a:rPr lang="pl-PL" sz="800" u="none" strike="noStrike">
                          <a:effectLst/>
                        </a:rPr>
                        <a:t>Office Supplies-Paper-Central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Supplies-Paper-East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-0.0212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-0.3106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0.2683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797492153"/>
                  </a:ext>
                </a:extLst>
              </a:tr>
              <a:tr h="514978">
                <a:tc>
                  <a:txBody>
                    <a:bodyPr/>
                    <a:lstStyle/>
                    <a:p>
                      <a:pPr algn="r" fontAlgn="ctr"/>
                      <a:r>
                        <a:rPr lang="pl-PL" sz="800" u="none" strike="noStrike">
                          <a:effectLst/>
                        </a:rPr>
                        <a:t>Office Supplies-Paper-Central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Supplies-Paper-South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0.0367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-0.3118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0.3852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290118565"/>
                  </a:ext>
                </a:extLst>
              </a:tr>
              <a:tr h="514978">
                <a:tc>
                  <a:txBody>
                    <a:bodyPr/>
                    <a:lstStyle/>
                    <a:p>
                      <a:pPr algn="r" fontAlgn="ctr"/>
                      <a:r>
                        <a:rPr lang="pl-PL" sz="800" u="none" strike="noStrike">
                          <a:effectLst/>
                        </a:rPr>
                        <a:t>Office Supplies-Paper-Central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Supplies-Paper-West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0.0543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-0.2316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0.3402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404343873"/>
                  </a:ext>
                </a:extLst>
              </a:tr>
              <a:tr h="388516">
                <a:tc>
                  <a:txBody>
                    <a:bodyPr/>
                    <a:lstStyle/>
                    <a:p>
                      <a:pPr algn="r" fontAlgn="ctr"/>
                      <a:r>
                        <a:rPr lang="pl-PL" sz="800" u="none" strike="noStrike">
                          <a:effectLst/>
                        </a:rPr>
                        <a:t>Office Supplies-Paper-East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Supplies-Paper-South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0.0579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-0.2767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0.3924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4104616723"/>
                  </a:ext>
                </a:extLst>
              </a:tr>
              <a:tr h="388516">
                <a:tc>
                  <a:txBody>
                    <a:bodyPr/>
                    <a:lstStyle/>
                    <a:p>
                      <a:pPr algn="r" fontAlgn="ctr"/>
                      <a:r>
                        <a:rPr lang="pl-PL" sz="800" u="none" strike="noStrike">
                          <a:effectLst/>
                        </a:rPr>
                        <a:t>Office Supplies-Paper-East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Supplies-Paper-West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0.0755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-0.1932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0.3442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414091406"/>
                  </a:ext>
                </a:extLst>
              </a:tr>
              <a:tr h="388516">
                <a:tc>
                  <a:txBody>
                    <a:bodyPr/>
                    <a:lstStyle/>
                    <a:p>
                      <a:pPr algn="r" fontAlgn="ctr"/>
                      <a:r>
                        <a:rPr lang="pl-PL" sz="800" u="none" strike="noStrike">
                          <a:effectLst/>
                        </a:rPr>
                        <a:t>Office Supplies-Paper-South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Supplies-Paper-West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0.0176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-0.3139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0.3491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310479434"/>
                  </a:ext>
                </a:extLst>
              </a:tr>
            </a:tbl>
          </a:graphicData>
        </a:graphic>
      </p:graphicFrame>
      <p:sp>
        <p:nvSpPr>
          <p:cNvPr id="2" name="pole tekstowe 1">
            <a:extLst>
              <a:ext uri="{FF2B5EF4-FFF2-40B4-BE49-F238E27FC236}">
                <a16:creationId xmlns:a16="http://schemas.microsoft.com/office/drawing/2014/main" id="{E93B2A54-0C2B-2AFB-DE81-FE453B1E6868}"/>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4" name="pole tekstowe 3">
            <a:extLst>
              <a:ext uri="{FF2B5EF4-FFF2-40B4-BE49-F238E27FC236}">
                <a16:creationId xmlns:a16="http://schemas.microsoft.com/office/drawing/2014/main" id="{9FABA478-00D0-2A16-8099-BAF95F575DEB}"/>
              </a:ext>
            </a:extLst>
          </p:cNvPr>
          <p:cNvSpPr txBox="1"/>
          <p:nvPr/>
        </p:nvSpPr>
        <p:spPr>
          <a:xfrm>
            <a:off x="7390417" y="437716"/>
            <a:ext cx="6096982" cy="369332"/>
          </a:xfrm>
          <a:prstGeom prst="rect">
            <a:avLst/>
          </a:prstGeom>
          <a:noFill/>
        </p:spPr>
        <p:txBody>
          <a:bodyPr wrap="square">
            <a:spAutoFit/>
          </a:bodyPr>
          <a:lstStyle/>
          <a:p>
            <a:r>
              <a:rPr lang="pl-PL" b="0" dirty="0"/>
              <a:t>Analiza wariancji dla Office </a:t>
            </a:r>
            <a:r>
              <a:rPr lang="pl-PL" b="0" dirty="0" err="1"/>
              <a:t>Supplies</a:t>
            </a:r>
            <a:r>
              <a:rPr lang="pl-PL" dirty="0"/>
              <a:t>-Paper</a:t>
            </a:r>
            <a:endParaRPr lang="pl-PL" b="0" dirty="0"/>
          </a:p>
        </p:txBody>
      </p:sp>
    </p:spTree>
    <p:extLst>
      <p:ext uri="{BB962C8B-B14F-4D97-AF65-F5344CB8AC3E}">
        <p14:creationId xmlns:p14="http://schemas.microsoft.com/office/powerpoint/2010/main" val="1731228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a:extLst>
              <a:ext uri="{FF2B5EF4-FFF2-40B4-BE49-F238E27FC236}">
                <a16:creationId xmlns:a16="http://schemas.microsoft.com/office/drawing/2014/main" id="{89123083-AFF6-35A5-93C8-B15A2F8A2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58037"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a:extLst>
              <a:ext uri="{FF2B5EF4-FFF2-40B4-BE49-F238E27FC236}">
                <a16:creationId xmlns:a16="http://schemas.microsoft.com/office/drawing/2014/main" id="{6D25C91B-0679-7329-47A9-1A920DB421DE}"/>
              </a:ext>
            </a:extLst>
          </p:cNvPr>
          <p:cNvGraphicFramePr>
            <a:graphicFrameLocks noGrp="1"/>
          </p:cNvGraphicFramePr>
          <p:nvPr>
            <p:extLst>
              <p:ext uri="{D42A27DB-BD31-4B8C-83A1-F6EECF244321}">
                <p14:modId xmlns:p14="http://schemas.microsoft.com/office/powerpoint/2010/main" val="3621488721"/>
              </p:ext>
            </p:extLst>
          </p:nvPr>
        </p:nvGraphicFramePr>
        <p:xfrm>
          <a:off x="7255380" y="1954850"/>
          <a:ext cx="4717279" cy="2948300"/>
        </p:xfrm>
        <a:graphic>
          <a:graphicData uri="http://schemas.openxmlformats.org/drawingml/2006/table">
            <a:tbl>
              <a:tblPr>
                <a:tableStyleId>{5C22544A-7EE6-4342-B048-85BDC9FD1C3A}</a:tableStyleId>
              </a:tblPr>
              <a:tblGrid>
                <a:gridCol w="673897">
                  <a:extLst>
                    <a:ext uri="{9D8B030D-6E8A-4147-A177-3AD203B41FA5}">
                      <a16:colId xmlns:a16="http://schemas.microsoft.com/office/drawing/2014/main" val="1023170435"/>
                    </a:ext>
                  </a:extLst>
                </a:gridCol>
                <a:gridCol w="673897">
                  <a:extLst>
                    <a:ext uri="{9D8B030D-6E8A-4147-A177-3AD203B41FA5}">
                      <a16:colId xmlns:a16="http://schemas.microsoft.com/office/drawing/2014/main" val="788313972"/>
                    </a:ext>
                  </a:extLst>
                </a:gridCol>
                <a:gridCol w="673897">
                  <a:extLst>
                    <a:ext uri="{9D8B030D-6E8A-4147-A177-3AD203B41FA5}">
                      <a16:colId xmlns:a16="http://schemas.microsoft.com/office/drawing/2014/main" val="1371748889"/>
                    </a:ext>
                  </a:extLst>
                </a:gridCol>
                <a:gridCol w="673897">
                  <a:extLst>
                    <a:ext uri="{9D8B030D-6E8A-4147-A177-3AD203B41FA5}">
                      <a16:colId xmlns:a16="http://schemas.microsoft.com/office/drawing/2014/main" val="2428467516"/>
                    </a:ext>
                  </a:extLst>
                </a:gridCol>
                <a:gridCol w="673897">
                  <a:extLst>
                    <a:ext uri="{9D8B030D-6E8A-4147-A177-3AD203B41FA5}">
                      <a16:colId xmlns:a16="http://schemas.microsoft.com/office/drawing/2014/main" val="1493079458"/>
                    </a:ext>
                  </a:extLst>
                </a:gridCol>
                <a:gridCol w="673897">
                  <a:extLst>
                    <a:ext uri="{9D8B030D-6E8A-4147-A177-3AD203B41FA5}">
                      <a16:colId xmlns:a16="http://schemas.microsoft.com/office/drawing/2014/main" val="1061208808"/>
                    </a:ext>
                  </a:extLst>
                </a:gridCol>
                <a:gridCol w="673897">
                  <a:extLst>
                    <a:ext uri="{9D8B030D-6E8A-4147-A177-3AD203B41FA5}">
                      <a16:colId xmlns:a16="http://schemas.microsoft.com/office/drawing/2014/main" val="4015074966"/>
                    </a:ext>
                  </a:extLst>
                </a:gridCol>
              </a:tblGrid>
              <a:tr h="206981">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meandiff</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p-</a:t>
                      </a:r>
                      <a:r>
                        <a:rPr lang="pl-PL" sz="800" b="1" u="none" strike="noStrike" dirty="0" err="1">
                          <a:effectLst/>
                        </a:rPr>
                        <a:t>adj</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lower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382463956"/>
                  </a:ext>
                </a:extLst>
              </a:tr>
              <a:tr h="476384">
                <a:tc>
                  <a:txBody>
                    <a:bodyPr/>
                    <a:lstStyle/>
                    <a:p>
                      <a:pPr algn="r" fontAlgn="ctr"/>
                      <a:r>
                        <a:rPr lang="pl-PL" sz="800" u="none" strike="noStrike">
                          <a:effectLst/>
                        </a:rPr>
                        <a:t>Office Supplies-Storage-Central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Supplies-Storage-East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0.034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-0.338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0.4061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184716348"/>
                  </a:ext>
                </a:extLst>
              </a:tr>
              <a:tr h="476384">
                <a:tc>
                  <a:txBody>
                    <a:bodyPr/>
                    <a:lstStyle/>
                    <a:p>
                      <a:pPr algn="r" fontAlgn="ctr"/>
                      <a:r>
                        <a:rPr lang="pl-PL" sz="800" u="none" strike="noStrike">
                          <a:effectLst/>
                        </a:rPr>
                        <a:t>Office Supplies-Storage-Central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Supplies-Storage-South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0.1076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-0.336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0.5513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941244767"/>
                  </a:ext>
                </a:extLst>
              </a:tr>
              <a:tr h="476384">
                <a:tc>
                  <a:txBody>
                    <a:bodyPr/>
                    <a:lstStyle/>
                    <a:p>
                      <a:pPr algn="r" fontAlgn="ctr"/>
                      <a:r>
                        <a:rPr lang="pl-PL" sz="800" u="none" strike="noStrike">
                          <a:effectLst/>
                        </a:rPr>
                        <a:t>Office Supplies-Storage-Central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Supplies-Storage-West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0.0975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-0.2489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0.444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47772296"/>
                  </a:ext>
                </a:extLst>
              </a:tr>
              <a:tr h="476384">
                <a:tc>
                  <a:txBody>
                    <a:bodyPr/>
                    <a:lstStyle/>
                    <a:p>
                      <a:pPr algn="r" fontAlgn="ctr"/>
                      <a:r>
                        <a:rPr lang="pl-PL" sz="800" u="none" strike="noStrike">
                          <a:effectLst/>
                        </a:rPr>
                        <a:t>Office Supplies-Storage-East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Supplies-Storage-South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0.0736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-0.369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0.5162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939403083"/>
                  </a:ext>
                </a:extLst>
              </a:tr>
              <a:tr h="359399">
                <a:tc>
                  <a:txBody>
                    <a:bodyPr/>
                    <a:lstStyle/>
                    <a:p>
                      <a:pPr algn="r" fontAlgn="ctr"/>
                      <a:r>
                        <a:rPr lang="pl-PL" sz="800" u="none" strike="noStrike">
                          <a:effectLst/>
                        </a:rPr>
                        <a:t>Office Supplies-Storage-East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Supplies-Storage-West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0.0635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-0.2816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0.4086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4194964231"/>
                  </a:ext>
                </a:extLst>
              </a:tr>
              <a:tr h="476384">
                <a:tc>
                  <a:txBody>
                    <a:bodyPr/>
                    <a:lstStyle/>
                    <a:p>
                      <a:pPr algn="r" fontAlgn="ctr"/>
                      <a:r>
                        <a:rPr lang="pl-PL" sz="800" u="none" strike="noStrike">
                          <a:effectLst/>
                        </a:rPr>
                        <a:t>Office Supplies-Storage-South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Supplies-Storage-West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-0.0101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-0.4314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0.4112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644684409"/>
                  </a:ext>
                </a:extLst>
              </a:tr>
            </a:tbl>
          </a:graphicData>
        </a:graphic>
      </p:graphicFrame>
      <p:sp>
        <p:nvSpPr>
          <p:cNvPr id="2" name="pole tekstowe 1">
            <a:extLst>
              <a:ext uri="{FF2B5EF4-FFF2-40B4-BE49-F238E27FC236}">
                <a16:creationId xmlns:a16="http://schemas.microsoft.com/office/drawing/2014/main" id="{0A6443AB-6D60-7818-A826-9D0592148BAD}"/>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4" name="pole tekstowe 3">
            <a:extLst>
              <a:ext uri="{FF2B5EF4-FFF2-40B4-BE49-F238E27FC236}">
                <a16:creationId xmlns:a16="http://schemas.microsoft.com/office/drawing/2014/main" id="{1E4BF7FB-0936-4243-35DA-3A3BFEA474CC}"/>
              </a:ext>
            </a:extLst>
          </p:cNvPr>
          <p:cNvSpPr txBox="1"/>
          <p:nvPr/>
        </p:nvSpPr>
        <p:spPr>
          <a:xfrm>
            <a:off x="7255380" y="603682"/>
            <a:ext cx="6096982" cy="369332"/>
          </a:xfrm>
          <a:prstGeom prst="rect">
            <a:avLst/>
          </a:prstGeom>
          <a:noFill/>
        </p:spPr>
        <p:txBody>
          <a:bodyPr wrap="square">
            <a:spAutoFit/>
          </a:bodyPr>
          <a:lstStyle/>
          <a:p>
            <a:r>
              <a:rPr lang="pl-PL" b="0" dirty="0"/>
              <a:t>Analiza wariancji dla Office </a:t>
            </a:r>
            <a:r>
              <a:rPr lang="pl-PL" b="0" dirty="0" err="1"/>
              <a:t>Supplies</a:t>
            </a:r>
            <a:r>
              <a:rPr lang="pl-PL" dirty="0"/>
              <a:t>-Storage</a:t>
            </a:r>
            <a:endParaRPr lang="pl-PL" b="0" dirty="0"/>
          </a:p>
        </p:txBody>
      </p:sp>
    </p:spTree>
    <p:extLst>
      <p:ext uri="{BB962C8B-B14F-4D97-AF65-F5344CB8AC3E}">
        <p14:creationId xmlns:p14="http://schemas.microsoft.com/office/powerpoint/2010/main" val="519747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23DE13D0-6ED5-B7A4-16F4-01131DAAD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65975"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779C55F6-039D-1E1B-84D3-BAF9250E5BAB}"/>
              </a:ext>
            </a:extLst>
          </p:cNvPr>
          <p:cNvGraphicFramePr>
            <a:graphicFrameLocks noGrp="1"/>
          </p:cNvGraphicFramePr>
          <p:nvPr>
            <p:extLst>
              <p:ext uri="{D42A27DB-BD31-4B8C-83A1-F6EECF244321}">
                <p14:modId xmlns:p14="http://schemas.microsoft.com/office/powerpoint/2010/main" val="1805762089"/>
              </p:ext>
            </p:extLst>
          </p:nvPr>
        </p:nvGraphicFramePr>
        <p:xfrm>
          <a:off x="7272471" y="1899302"/>
          <a:ext cx="4717279" cy="3059396"/>
        </p:xfrm>
        <a:graphic>
          <a:graphicData uri="http://schemas.openxmlformats.org/drawingml/2006/table">
            <a:tbl>
              <a:tblPr>
                <a:tableStyleId>{5C22544A-7EE6-4342-B048-85BDC9FD1C3A}</a:tableStyleId>
              </a:tblPr>
              <a:tblGrid>
                <a:gridCol w="673897">
                  <a:extLst>
                    <a:ext uri="{9D8B030D-6E8A-4147-A177-3AD203B41FA5}">
                      <a16:colId xmlns:a16="http://schemas.microsoft.com/office/drawing/2014/main" val="3591982448"/>
                    </a:ext>
                  </a:extLst>
                </a:gridCol>
                <a:gridCol w="673897">
                  <a:extLst>
                    <a:ext uri="{9D8B030D-6E8A-4147-A177-3AD203B41FA5}">
                      <a16:colId xmlns:a16="http://schemas.microsoft.com/office/drawing/2014/main" val="3514055939"/>
                    </a:ext>
                  </a:extLst>
                </a:gridCol>
                <a:gridCol w="673897">
                  <a:extLst>
                    <a:ext uri="{9D8B030D-6E8A-4147-A177-3AD203B41FA5}">
                      <a16:colId xmlns:a16="http://schemas.microsoft.com/office/drawing/2014/main" val="1339747491"/>
                    </a:ext>
                  </a:extLst>
                </a:gridCol>
                <a:gridCol w="673897">
                  <a:extLst>
                    <a:ext uri="{9D8B030D-6E8A-4147-A177-3AD203B41FA5}">
                      <a16:colId xmlns:a16="http://schemas.microsoft.com/office/drawing/2014/main" val="3779022246"/>
                    </a:ext>
                  </a:extLst>
                </a:gridCol>
                <a:gridCol w="673897">
                  <a:extLst>
                    <a:ext uri="{9D8B030D-6E8A-4147-A177-3AD203B41FA5}">
                      <a16:colId xmlns:a16="http://schemas.microsoft.com/office/drawing/2014/main" val="1752475105"/>
                    </a:ext>
                  </a:extLst>
                </a:gridCol>
                <a:gridCol w="673897">
                  <a:extLst>
                    <a:ext uri="{9D8B030D-6E8A-4147-A177-3AD203B41FA5}">
                      <a16:colId xmlns:a16="http://schemas.microsoft.com/office/drawing/2014/main" val="1803980455"/>
                    </a:ext>
                  </a:extLst>
                </a:gridCol>
                <a:gridCol w="673897">
                  <a:extLst>
                    <a:ext uri="{9D8B030D-6E8A-4147-A177-3AD203B41FA5}">
                      <a16:colId xmlns:a16="http://schemas.microsoft.com/office/drawing/2014/main" val="1097694764"/>
                    </a:ext>
                  </a:extLst>
                </a:gridCol>
              </a:tblGrid>
              <a:tr h="208022">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meandiff</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p-adj</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upper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786771783"/>
                  </a:ext>
                </a:extLst>
              </a:tr>
              <a:tr h="475229">
                <a:tc>
                  <a:txBody>
                    <a:bodyPr/>
                    <a:lstStyle/>
                    <a:p>
                      <a:pPr algn="r" fontAlgn="ctr"/>
                      <a:r>
                        <a:rPr lang="pl-PL" sz="800" u="none" strike="noStrike">
                          <a:effectLst/>
                        </a:rPr>
                        <a:t>Office Supplies-Supplies-Central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Supplies-Supplies-East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0.5907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0.7429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-0.2129</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sty.44</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823226302"/>
                  </a:ext>
                </a:extLst>
              </a:tr>
              <a:tr h="475229">
                <a:tc>
                  <a:txBody>
                    <a:bodyPr/>
                    <a:lstStyle/>
                    <a:p>
                      <a:pPr algn="r" fontAlgn="ctr"/>
                      <a:r>
                        <a:rPr lang="pl-PL" sz="800" u="none" strike="noStrike">
                          <a:effectLst/>
                        </a:rPr>
                        <a:t>Office Supplies-Supplies-Central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Supplies-Supplies-South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0.3362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-0.6274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sty.97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707901155"/>
                  </a:ext>
                </a:extLst>
              </a:tr>
              <a:tr h="475229">
                <a:tc>
                  <a:txBody>
                    <a:bodyPr/>
                    <a:lstStyle/>
                    <a:p>
                      <a:pPr algn="r" fontAlgn="ctr"/>
                      <a:r>
                        <a:rPr lang="pl-PL" sz="800" u="none" strike="noStrike">
                          <a:effectLst/>
                        </a:rPr>
                        <a:t>Office Supplies-Supplies-Central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Supplies-Supplies-West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0.2599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-0.5437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1.0636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09513275"/>
                  </a:ext>
                </a:extLst>
              </a:tr>
              <a:tr h="475229">
                <a:tc>
                  <a:txBody>
                    <a:bodyPr/>
                    <a:lstStyle/>
                    <a:p>
                      <a:pPr algn="r" fontAlgn="ctr"/>
                      <a:r>
                        <a:rPr lang="pl-PL" sz="800" u="none" strike="noStrike">
                          <a:effectLst/>
                        </a:rPr>
                        <a:t>Office Supplies-Supplies-East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Supplies-Supplies-South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-0.2545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-1.1753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0.6662</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691232793"/>
                  </a:ext>
                </a:extLst>
              </a:tr>
              <a:tr h="475229">
                <a:tc>
                  <a:txBody>
                    <a:bodyPr/>
                    <a:lstStyle/>
                    <a:p>
                      <a:pPr algn="r" fontAlgn="ctr"/>
                      <a:r>
                        <a:rPr lang="pl-PL" sz="800" u="none" strike="noStrike">
                          <a:effectLst/>
                        </a:rPr>
                        <a:t>Office Supplies-Supplies-East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Supplies-Supplies-West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-0.3308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-1.0826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0.4209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872281730"/>
                  </a:ext>
                </a:extLst>
              </a:tr>
              <a:tr h="475229">
                <a:tc>
                  <a:txBody>
                    <a:bodyPr/>
                    <a:lstStyle/>
                    <a:p>
                      <a:pPr algn="r" fontAlgn="ctr"/>
                      <a:r>
                        <a:rPr lang="pl-PL" sz="800" u="none" strike="noStrike">
                          <a:effectLst/>
                        </a:rPr>
                        <a:t>Office Supplies-Supplies-South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Office Supplies-Supplies-West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-0.0763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-0.997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0.8445</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415214928"/>
                  </a:ext>
                </a:extLst>
              </a:tr>
            </a:tbl>
          </a:graphicData>
        </a:graphic>
      </p:graphicFrame>
      <p:sp>
        <p:nvSpPr>
          <p:cNvPr id="4" name="pole tekstowe 3">
            <a:extLst>
              <a:ext uri="{FF2B5EF4-FFF2-40B4-BE49-F238E27FC236}">
                <a16:creationId xmlns:a16="http://schemas.microsoft.com/office/drawing/2014/main" id="{E198CFBE-4123-2936-943E-446E4DEB95BD}"/>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6" name="pole tekstowe 5">
            <a:extLst>
              <a:ext uri="{FF2B5EF4-FFF2-40B4-BE49-F238E27FC236}">
                <a16:creationId xmlns:a16="http://schemas.microsoft.com/office/drawing/2014/main" id="{2835794F-E079-4FFB-5801-85EAA5B05DA6}"/>
              </a:ext>
            </a:extLst>
          </p:cNvPr>
          <p:cNvSpPr txBox="1"/>
          <p:nvPr/>
        </p:nvSpPr>
        <p:spPr>
          <a:xfrm>
            <a:off x="7272471" y="646083"/>
            <a:ext cx="6096982" cy="369332"/>
          </a:xfrm>
          <a:prstGeom prst="rect">
            <a:avLst/>
          </a:prstGeom>
          <a:noFill/>
        </p:spPr>
        <p:txBody>
          <a:bodyPr wrap="square">
            <a:spAutoFit/>
          </a:bodyPr>
          <a:lstStyle/>
          <a:p>
            <a:r>
              <a:rPr lang="pl-PL" b="0" dirty="0"/>
              <a:t>Analiza wariancji dla Office </a:t>
            </a:r>
            <a:r>
              <a:rPr lang="pl-PL" b="0" dirty="0" err="1"/>
              <a:t>Supplies</a:t>
            </a:r>
            <a:r>
              <a:rPr lang="pl-PL" dirty="0" err="1"/>
              <a:t>-Supplies</a:t>
            </a:r>
            <a:endParaRPr lang="pl-PL" b="0" dirty="0"/>
          </a:p>
        </p:txBody>
      </p:sp>
    </p:spTree>
    <p:extLst>
      <p:ext uri="{BB962C8B-B14F-4D97-AF65-F5344CB8AC3E}">
        <p14:creationId xmlns:p14="http://schemas.microsoft.com/office/powerpoint/2010/main" val="1614348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a:extLst>
              <a:ext uri="{FF2B5EF4-FFF2-40B4-BE49-F238E27FC236}">
                <a16:creationId xmlns:a16="http://schemas.microsoft.com/office/drawing/2014/main" id="{1B9C3CA2-388B-357F-A199-DC22DB5D4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58037"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7CC23E32-182A-037B-7AFF-B4D5E2054C29}"/>
              </a:ext>
            </a:extLst>
          </p:cNvPr>
          <p:cNvGraphicFramePr>
            <a:graphicFrameLocks noGrp="1"/>
          </p:cNvGraphicFramePr>
          <p:nvPr>
            <p:extLst>
              <p:ext uri="{D42A27DB-BD31-4B8C-83A1-F6EECF244321}">
                <p14:modId xmlns:p14="http://schemas.microsoft.com/office/powerpoint/2010/main" val="2295354284"/>
              </p:ext>
            </p:extLst>
          </p:nvPr>
        </p:nvGraphicFramePr>
        <p:xfrm>
          <a:off x="7158037" y="2119356"/>
          <a:ext cx="4900077" cy="2803022"/>
        </p:xfrm>
        <a:graphic>
          <a:graphicData uri="http://schemas.openxmlformats.org/drawingml/2006/table">
            <a:tbl>
              <a:tblPr>
                <a:tableStyleId>{5C22544A-7EE6-4342-B048-85BDC9FD1C3A}</a:tableStyleId>
              </a:tblPr>
              <a:tblGrid>
                <a:gridCol w="700011">
                  <a:extLst>
                    <a:ext uri="{9D8B030D-6E8A-4147-A177-3AD203B41FA5}">
                      <a16:colId xmlns:a16="http://schemas.microsoft.com/office/drawing/2014/main" val="1607932779"/>
                    </a:ext>
                  </a:extLst>
                </a:gridCol>
                <a:gridCol w="700011">
                  <a:extLst>
                    <a:ext uri="{9D8B030D-6E8A-4147-A177-3AD203B41FA5}">
                      <a16:colId xmlns:a16="http://schemas.microsoft.com/office/drawing/2014/main" val="1970114941"/>
                    </a:ext>
                  </a:extLst>
                </a:gridCol>
                <a:gridCol w="700011">
                  <a:extLst>
                    <a:ext uri="{9D8B030D-6E8A-4147-A177-3AD203B41FA5}">
                      <a16:colId xmlns:a16="http://schemas.microsoft.com/office/drawing/2014/main" val="3129889980"/>
                    </a:ext>
                  </a:extLst>
                </a:gridCol>
                <a:gridCol w="700011">
                  <a:extLst>
                    <a:ext uri="{9D8B030D-6E8A-4147-A177-3AD203B41FA5}">
                      <a16:colId xmlns:a16="http://schemas.microsoft.com/office/drawing/2014/main" val="390282184"/>
                    </a:ext>
                  </a:extLst>
                </a:gridCol>
                <a:gridCol w="700011">
                  <a:extLst>
                    <a:ext uri="{9D8B030D-6E8A-4147-A177-3AD203B41FA5}">
                      <a16:colId xmlns:a16="http://schemas.microsoft.com/office/drawing/2014/main" val="3211304752"/>
                    </a:ext>
                  </a:extLst>
                </a:gridCol>
                <a:gridCol w="700011">
                  <a:extLst>
                    <a:ext uri="{9D8B030D-6E8A-4147-A177-3AD203B41FA5}">
                      <a16:colId xmlns:a16="http://schemas.microsoft.com/office/drawing/2014/main" val="3294736946"/>
                    </a:ext>
                  </a:extLst>
                </a:gridCol>
                <a:gridCol w="700011">
                  <a:extLst>
                    <a:ext uri="{9D8B030D-6E8A-4147-A177-3AD203B41FA5}">
                      <a16:colId xmlns:a16="http://schemas.microsoft.com/office/drawing/2014/main" val="2113351853"/>
                    </a:ext>
                  </a:extLst>
                </a:gridCol>
              </a:tblGrid>
              <a:tr h="241292">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meandiff</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p-</a:t>
                      </a:r>
                      <a:r>
                        <a:rPr lang="pl-PL" sz="800" b="1" u="none" strike="noStrike" dirty="0" err="1">
                          <a:effectLst/>
                        </a:rPr>
                        <a:t>adj</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upper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946956581"/>
                  </a:ext>
                </a:extLst>
              </a:tr>
              <a:tr h="426955">
                <a:tc>
                  <a:txBody>
                    <a:bodyPr/>
                    <a:lstStyle/>
                    <a:p>
                      <a:pPr algn="r" fontAlgn="ctr"/>
                      <a:r>
                        <a:rPr lang="pl-PL" sz="800" u="none" strike="noStrike">
                          <a:effectLst/>
                        </a:rPr>
                        <a:t>Technology-Accessories-Central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Technology-Accessories-East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-0.0018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-0.3895</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0.3859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645264747"/>
                  </a:ext>
                </a:extLst>
              </a:tr>
              <a:tr h="426955">
                <a:tc>
                  <a:txBody>
                    <a:bodyPr/>
                    <a:lstStyle/>
                    <a:p>
                      <a:pPr algn="r" fontAlgn="ctr"/>
                      <a:r>
                        <a:rPr lang="pl-PL" sz="800" u="none" strike="noStrike">
                          <a:effectLst/>
                        </a:rPr>
                        <a:t>Technology-Accessories-Central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Technology-Accessories-South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-0.1093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-0.5615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0.3429</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466458159"/>
                  </a:ext>
                </a:extLst>
              </a:tr>
              <a:tr h="426955">
                <a:tc>
                  <a:txBody>
                    <a:bodyPr/>
                    <a:lstStyle/>
                    <a:p>
                      <a:pPr algn="r" fontAlgn="ctr"/>
                      <a:r>
                        <a:rPr lang="pl-PL" sz="800" u="none" strike="noStrike">
                          <a:effectLst/>
                        </a:rPr>
                        <a:t>Technology-Accessories-Central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Technology-Accessories-West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0.1233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1.0</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-0.2459</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0.4926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911663018"/>
                  </a:ext>
                </a:extLst>
              </a:tr>
              <a:tr h="426955">
                <a:tc>
                  <a:txBody>
                    <a:bodyPr/>
                    <a:lstStyle/>
                    <a:p>
                      <a:pPr algn="r" fontAlgn="ctr"/>
                      <a:r>
                        <a:rPr lang="pl-PL" sz="800" u="none" strike="noStrike">
                          <a:effectLst/>
                        </a:rPr>
                        <a:t>Technology-Accessories-East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Technology-Accessories-South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-0.1075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-0.5411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0.3261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357119707"/>
                  </a:ext>
                </a:extLst>
              </a:tr>
              <a:tr h="426955">
                <a:tc>
                  <a:txBody>
                    <a:bodyPr/>
                    <a:lstStyle/>
                    <a:p>
                      <a:pPr algn="r" fontAlgn="ctr"/>
                      <a:r>
                        <a:rPr lang="pl-PL" sz="800" u="none" strike="noStrike">
                          <a:effectLst/>
                        </a:rPr>
                        <a:t>Technology-Accessories-East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Technology-Accessories-West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0.1252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-0.2211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0.4715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918715096"/>
                  </a:ext>
                </a:extLst>
              </a:tr>
              <a:tr h="426955">
                <a:tc>
                  <a:txBody>
                    <a:bodyPr/>
                    <a:lstStyle/>
                    <a:p>
                      <a:pPr algn="r" fontAlgn="ctr"/>
                      <a:r>
                        <a:rPr lang="pl-PL" sz="800" u="none" strike="noStrike">
                          <a:effectLst/>
                        </a:rPr>
                        <a:t>Technology-Accessories-South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Technology-Accessories-West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0.2327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0.9974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-0.1846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0.6499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547784998"/>
                  </a:ext>
                </a:extLst>
              </a:tr>
            </a:tbl>
          </a:graphicData>
        </a:graphic>
      </p:graphicFrame>
      <p:sp>
        <p:nvSpPr>
          <p:cNvPr id="3" name="Rectangle 1">
            <a:extLst>
              <a:ext uri="{FF2B5EF4-FFF2-40B4-BE49-F238E27FC236}">
                <a16:creationId xmlns:a16="http://schemas.microsoft.com/office/drawing/2014/main" id="{179A49C4-4E43-6EC2-F0E0-828B4BBAF079}"/>
              </a:ext>
            </a:extLst>
          </p:cNvPr>
          <p:cNvSpPr>
            <a:spLocks noChangeArrowheads="1"/>
          </p:cNvSpPr>
          <p:nvPr/>
        </p:nvSpPr>
        <p:spPr bwMode="auto">
          <a:xfrm flipH="1">
            <a:off x="7220852" y="625016"/>
            <a:ext cx="4774446"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err="1">
                <a:ln>
                  <a:noFill/>
                </a:ln>
                <a:solidFill>
                  <a:srgbClr val="000000"/>
                </a:solidFill>
                <a:effectLst/>
                <a:latin typeface="Courier New" panose="02070309020205020404" pitchFamily="49" charset="0"/>
              </a:rPr>
              <a:t>Levene's</a:t>
            </a:r>
            <a:r>
              <a:rPr kumimoji="0" lang="pl-PL" altLang="pl-PL" sz="1000" b="0" i="0" u="none" strike="noStrike" cap="none" normalizeH="0" baseline="0" dirty="0">
                <a:ln>
                  <a:noFill/>
                </a:ln>
                <a:solidFill>
                  <a:srgbClr val="000000"/>
                </a:solidFill>
                <a:effectLst/>
                <a:latin typeface="Courier New" panose="02070309020205020404" pitchFamily="49" charset="0"/>
              </a:rPr>
              <a:t> test for </a:t>
            </a:r>
            <a:r>
              <a:rPr kumimoji="0" lang="pl-PL" altLang="pl-PL" sz="1000" b="0" i="0" u="none" strike="noStrike" cap="none" normalizeH="0" baseline="0" dirty="0" err="1">
                <a:ln>
                  <a:noFill/>
                </a:ln>
                <a:solidFill>
                  <a:srgbClr val="000000"/>
                </a:solidFill>
                <a:effectLst/>
                <a:latin typeface="Courier New" panose="02070309020205020404" pitchFamily="49" charset="0"/>
              </a:rPr>
              <a:t>Equality</a:t>
            </a:r>
            <a:r>
              <a:rPr kumimoji="0" lang="pl-PL" altLang="pl-PL" sz="1000" b="0" i="0" u="none" strike="noStrike" cap="none" normalizeH="0" baseline="0" dirty="0">
                <a:ln>
                  <a:noFill/>
                </a:ln>
                <a:solidFill>
                  <a:srgbClr val="000000"/>
                </a:solidFill>
                <a:effectLst/>
                <a:latin typeface="Courier New" panose="02070309020205020404" pitchFamily="49" charset="0"/>
              </a:rPr>
              <a:t> of </a:t>
            </a:r>
            <a:r>
              <a:rPr kumimoji="0" lang="pl-PL" altLang="pl-PL" sz="1000" b="0" i="0" u="none" strike="noStrike" cap="none" normalizeH="0" baseline="0" dirty="0" err="1">
                <a:ln>
                  <a:noFill/>
                </a:ln>
                <a:solidFill>
                  <a:srgbClr val="000000"/>
                </a:solidFill>
                <a:effectLst/>
                <a:latin typeface="Courier New" panose="02070309020205020404" pitchFamily="49" charset="0"/>
              </a:rPr>
              <a:t>Variance</a:t>
            </a:r>
            <a:endParaRPr kumimoji="0" lang="pl-PL" altLang="pl-PL" sz="1000" b="0" i="0" u="none" strike="noStrike" cap="none" normalizeH="0" baseline="0" dirty="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pl-PL" altLang="pl-PL" sz="1000" b="0" i="0" u="none" strike="noStrike" cap="none" normalizeH="0" baseline="0" dirty="0">
                <a:ln>
                  <a:noFill/>
                </a:ln>
                <a:solidFill>
                  <a:srgbClr val="000000"/>
                </a:solidFill>
                <a:effectLst/>
                <a:latin typeface="Courier New" panose="02070309020205020404" pitchFamily="49" charset="0"/>
              </a:rPr>
            </a:br>
            <a:r>
              <a:rPr kumimoji="0" lang="pl-PL" altLang="pl-PL" sz="1000" b="0" i="0" u="none" strike="noStrike" cap="none" normalizeH="0" baseline="0" dirty="0" err="1">
                <a:ln>
                  <a:noFill/>
                </a:ln>
                <a:solidFill>
                  <a:srgbClr val="000000"/>
                </a:solidFill>
                <a:effectLst/>
                <a:latin typeface="Courier New" panose="02070309020205020404" pitchFamily="49" charset="0"/>
              </a:rPr>
              <a:t>ForTechnology</a:t>
            </a:r>
            <a:r>
              <a:rPr kumimoji="0" lang="pl-PL" altLang="pl-PL" sz="1000" b="0" i="0" u="none" strike="noStrike" cap="none" normalizeH="0" baseline="0" dirty="0">
                <a:ln>
                  <a:noFill/>
                </a:ln>
                <a:solidFill>
                  <a:srgbClr val="000000"/>
                </a:solidFill>
                <a:effectLst/>
                <a:latin typeface="Courier New" panose="02070309020205020404" pitchFamily="49" charset="0"/>
              </a:rPr>
              <a:t>-Accessories in East: p-</a:t>
            </a:r>
            <a:r>
              <a:rPr kumimoji="0" lang="pl-PL" altLang="pl-PL" sz="1000" b="0" i="0" u="none" strike="noStrike" cap="none" normalizeH="0" baseline="0" dirty="0" err="1">
                <a:ln>
                  <a:noFill/>
                </a:ln>
                <a:solidFill>
                  <a:srgbClr val="000000"/>
                </a:solidFill>
                <a:effectLst/>
                <a:latin typeface="Courier New" panose="02070309020205020404" pitchFamily="49" charset="0"/>
              </a:rPr>
              <a:t>value</a:t>
            </a:r>
            <a:r>
              <a:rPr kumimoji="0" lang="pl-PL" altLang="pl-PL" sz="1000" b="0" i="0" u="none" strike="noStrike" cap="none" normalizeH="0" baseline="0" dirty="0">
                <a:ln>
                  <a:noFill/>
                </a:ln>
                <a:solidFill>
                  <a:srgbClr val="000000"/>
                </a:solidFill>
                <a:effectLst/>
                <a:latin typeface="Courier New" panose="02070309020205020404" pitchFamily="49" charset="0"/>
              </a:rPr>
              <a:t> = 0.010</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err="1">
                <a:ln>
                  <a:noFill/>
                </a:ln>
                <a:solidFill>
                  <a:srgbClr val="000000"/>
                </a:solidFill>
                <a:effectLst/>
                <a:latin typeface="Courier New" panose="02070309020205020404" pitchFamily="49" charset="0"/>
              </a:rPr>
              <a:t>Levene's</a:t>
            </a:r>
            <a:r>
              <a:rPr kumimoji="0" lang="pl-PL" altLang="pl-PL" sz="1000" b="0" i="0" u="none" strike="noStrike" cap="none" normalizeH="0" baseline="0" dirty="0">
                <a:ln>
                  <a:noFill/>
                </a:ln>
                <a:solidFill>
                  <a:srgbClr val="000000"/>
                </a:solidFill>
                <a:effectLst/>
                <a:latin typeface="Courier New" panose="02070309020205020404" pitchFamily="49" charset="0"/>
              </a:rPr>
              <a:t> test for Technology-Accessories in East: H0 </a:t>
            </a:r>
            <a:r>
              <a:rPr kumimoji="0" lang="pl-PL" altLang="pl-PL" sz="1000" b="0" i="0" u="none" strike="noStrike" cap="none" normalizeH="0" baseline="0" dirty="0" err="1">
                <a:ln>
                  <a:noFill/>
                </a:ln>
                <a:solidFill>
                  <a:srgbClr val="000000"/>
                </a:solidFill>
                <a:effectLst/>
                <a:latin typeface="Courier New" panose="02070309020205020404" pitchFamily="49" charset="0"/>
              </a:rPr>
              <a:t>rejected</a:t>
            </a:r>
            <a:r>
              <a:rPr kumimoji="0" lang="pl-PL" altLang="pl-PL" sz="400" b="0" i="0" u="none" strike="noStrike" cap="none" normalizeH="0" baseline="0" dirty="0">
                <a:ln>
                  <a:noFill/>
                </a:ln>
                <a:solidFill>
                  <a:schemeClr val="tx1"/>
                </a:solidFill>
                <a:effectLst/>
              </a:rPr>
              <a:t> </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5" name="pole tekstowe 4">
            <a:extLst>
              <a:ext uri="{FF2B5EF4-FFF2-40B4-BE49-F238E27FC236}">
                <a16:creationId xmlns:a16="http://schemas.microsoft.com/office/drawing/2014/main" id="{F9613DC7-2911-D08A-22EC-A3F09EBB4182}"/>
              </a:ext>
            </a:extLst>
          </p:cNvPr>
          <p:cNvSpPr txBox="1"/>
          <p:nvPr/>
        </p:nvSpPr>
        <p:spPr>
          <a:xfrm>
            <a:off x="7220851" y="1495296"/>
            <a:ext cx="3899093"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7" name="pole tekstowe 6">
            <a:extLst>
              <a:ext uri="{FF2B5EF4-FFF2-40B4-BE49-F238E27FC236}">
                <a16:creationId xmlns:a16="http://schemas.microsoft.com/office/drawing/2014/main" id="{5E7F6D7D-C069-A9A4-A9FB-F86C79E00D7E}"/>
              </a:ext>
            </a:extLst>
          </p:cNvPr>
          <p:cNvSpPr txBox="1"/>
          <p:nvPr/>
        </p:nvSpPr>
        <p:spPr>
          <a:xfrm>
            <a:off x="7220851" y="128320"/>
            <a:ext cx="6096982" cy="369332"/>
          </a:xfrm>
          <a:prstGeom prst="rect">
            <a:avLst/>
          </a:prstGeom>
          <a:noFill/>
        </p:spPr>
        <p:txBody>
          <a:bodyPr wrap="square">
            <a:spAutoFit/>
          </a:bodyPr>
          <a:lstStyle/>
          <a:p>
            <a:r>
              <a:rPr lang="pl-PL" b="0" dirty="0"/>
              <a:t>Analiza wariancji dla Technology-Accessories</a:t>
            </a:r>
          </a:p>
        </p:txBody>
      </p:sp>
    </p:spTree>
    <p:extLst>
      <p:ext uri="{BB962C8B-B14F-4D97-AF65-F5344CB8AC3E}">
        <p14:creationId xmlns:p14="http://schemas.microsoft.com/office/powerpoint/2010/main" val="222154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a:extLst>
              <a:ext uri="{FF2B5EF4-FFF2-40B4-BE49-F238E27FC236}">
                <a16:creationId xmlns:a16="http://schemas.microsoft.com/office/drawing/2014/main" id="{80215FC3-44E9-0584-616D-28C831CAA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a:extLst>
              <a:ext uri="{FF2B5EF4-FFF2-40B4-BE49-F238E27FC236}">
                <a16:creationId xmlns:a16="http://schemas.microsoft.com/office/drawing/2014/main" id="{041CFCD6-1106-FB71-E996-CC156E8B8CAD}"/>
              </a:ext>
            </a:extLst>
          </p:cNvPr>
          <p:cNvGraphicFramePr>
            <a:graphicFrameLocks noGrp="1"/>
          </p:cNvGraphicFramePr>
          <p:nvPr>
            <p:extLst>
              <p:ext uri="{D42A27DB-BD31-4B8C-83A1-F6EECF244321}">
                <p14:modId xmlns:p14="http://schemas.microsoft.com/office/powerpoint/2010/main" val="322962468"/>
              </p:ext>
            </p:extLst>
          </p:nvPr>
        </p:nvGraphicFramePr>
        <p:xfrm>
          <a:off x="7212650" y="1929214"/>
          <a:ext cx="4734373" cy="2999572"/>
        </p:xfrm>
        <a:graphic>
          <a:graphicData uri="http://schemas.openxmlformats.org/drawingml/2006/table">
            <a:tbl>
              <a:tblPr>
                <a:tableStyleId>{5C22544A-7EE6-4342-B048-85BDC9FD1C3A}</a:tableStyleId>
              </a:tblPr>
              <a:tblGrid>
                <a:gridCol w="676339">
                  <a:extLst>
                    <a:ext uri="{9D8B030D-6E8A-4147-A177-3AD203B41FA5}">
                      <a16:colId xmlns:a16="http://schemas.microsoft.com/office/drawing/2014/main" val="3022710892"/>
                    </a:ext>
                  </a:extLst>
                </a:gridCol>
                <a:gridCol w="676339">
                  <a:extLst>
                    <a:ext uri="{9D8B030D-6E8A-4147-A177-3AD203B41FA5}">
                      <a16:colId xmlns:a16="http://schemas.microsoft.com/office/drawing/2014/main" val="292071552"/>
                    </a:ext>
                  </a:extLst>
                </a:gridCol>
                <a:gridCol w="676339">
                  <a:extLst>
                    <a:ext uri="{9D8B030D-6E8A-4147-A177-3AD203B41FA5}">
                      <a16:colId xmlns:a16="http://schemas.microsoft.com/office/drawing/2014/main" val="3612517780"/>
                    </a:ext>
                  </a:extLst>
                </a:gridCol>
                <a:gridCol w="676339">
                  <a:extLst>
                    <a:ext uri="{9D8B030D-6E8A-4147-A177-3AD203B41FA5}">
                      <a16:colId xmlns:a16="http://schemas.microsoft.com/office/drawing/2014/main" val="1633100461"/>
                    </a:ext>
                  </a:extLst>
                </a:gridCol>
                <a:gridCol w="676339">
                  <a:extLst>
                    <a:ext uri="{9D8B030D-6E8A-4147-A177-3AD203B41FA5}">
                      <a16:colId xmlns:a16="http://schemas.microsoft.com/office/drawing/2014/main" val="7471834"/>
                    </a:ext>
                  </a:extLst>
                </a:gridCol>
                <a:gridCol w="676339">
                  <a:extLst>
                    <a:ext uri="{9D8B030D-6E8A-4147-A177-3AD203B41FA5}">
                      <a16:colId xmlns:a16="http://schemas.microsoft.com/office/drawing/2014/main" val="778151838"/>
                    </a:ext>
                  </a:extLst>
                </a:gridCol>
                <a:gridCol w="676339">
                  <a:extLst>
                    <a:ext uri="{9D8B030D-6E8A-4147-A177-3AD203B41FA5}">
                      <a16:colId xmlns:a16="http://schemas.microsoft.com/office/drawing/2014/main" val="2647592827"/>
                    </a:ext>
                  </a:extLst>
                </a:gridCol>
              </a:tblGrid>
              <a:tr h="361251">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group2</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meandiff</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p-adj</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lower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170688229"/>
                  </a:ext>
                </a:extLst>
              </a:tr>
              <a:tr h="455414">
                <a:tc>
                  <a:txBody>
                    <a:bodyPr/>
                    <a:lstStyle/>
                    <a:p>
                      <a:pPr algn="r" fontAlgn="ctr"/>
                      <a:r>
                        <a:rPr lang="pl-PL" sz="800" u="none" strike="noStrike">
                          <a:effectLst/>
                        </a:rPr>
                        <a:t>Technology-Copiers-Central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Technology-Copiers-East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0.4205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-1.2265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2.0675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021332871"/>
                  </a:ext>
                </a:extLst>
              </a:tr>
              <a:tr h="455414">
                <a:tc>
                  <a:txBody>
                    <a:bodyPr/>
                    <a:lstStyle/>
                    <a:p>
                      <a:pPr algn="r" fontAlgn="ctr"/>
                      <a:r>
                        <a:rPr lang="pl-PL" sz="800" u="none" strike="noStrike">
                          <a:effectLst/>
                        </a:rPr>
                        <a:t>Technology-Copiers-Central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Technology-Copiers-South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0.246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-1.5954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2.0874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638795074"/>
                  </a:ext>
                </a:extLst>
              </a:tr>
              <a:tr h="455414">
                <a:tc>
                  <a:txBody>
                    <a:bodyPr/>
                    <a:lstStyle/>
                    <a:p>
                      <a:pPr algn="r" fontAlgn="ctr"/>
                      <a:r>
                        <a:rPr lang="pl-PL" sz="800" u="none" strike="noStrike">
                          <a:effectLst/>
                        </a:rPr>
                        <a:t>Technology-Copiers-Central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Technology-Copiers-West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0.1836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-1.2854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sty.25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183395598"/>
                  </a:ext>
                </a:extLst>
              </a:tr>
              <a:tr h="455414">
                <a:tc>
                  <a:txBody>
                    <a:bodyPr/>
                    <a:lstStyle/>
                    <a:p>
                      <a:pPr algn="r" fontAlgn="ctr"/>
                      <a:r>
                        <a:rPr lang="pl-PL" sz="800" u="none" strike="noStrike">
                          <a:effectLst/>
                        </a:rPr>
                        <a:t>Technology-Copiers-East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Technology-Copiers-South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-0.1746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-1.8216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sty.25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806428614"/>
                  </a:ext>
                </a:extLst>
              </a:tr>
              <a:tr h="361251">
                <a:tc>
                  <a:txBody>
                    <a:bodyPr/>
                    <a:lstStyle/>
                    <a:p>
                      <a:pPr algn="r" fontAlgn="ctr"/>
                      <a:r>
                        <a:rPr lang="pl-PL" sz="800" u="none" strike="noStrike">
                          <a:effectLst/>
                        </a:rPr>
                        <a:t>Technology-Copiers-East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Technology-Copiers-West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-0.237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-1.4534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0.9794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047338695"/>
                  </a:ext>
                </a:extLst>
              </a:tr>
              <a:tr h="455414">
                <a:tc>
                  <a:txBody>
                    <a:bodyPr/>
                    <a:lstStyle/>
                    <a:p>
                      <a:pPr algn="r" fontAlgn="ctr"/>
                      <a:r>
                        <a:rPr lang="pl-PL" sz="800" u="none" strike="noStrike">
                          <a:effectLst/>
                        </a:rPr>
                        <a:t>Technology-Copiers-South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Technology-Copiers-West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-0.0624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-1.5314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sty.65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312470780"/>
                  </a:ext>
                </a:extLst>
              </a:tr>
            </a:tbl>
          </a:graphicData>
        </a:graphic>
      </p:graphicFrame>
      <p:sp>
        <p:nvSpPr>
          <p:cNvPr id="2" name="pole tekstowe 1">
            <a:extLst>
              <a:ext uri="{FF2B5EF4-FFF2-40B4-BE49-F238E27FC236}">
                <a16:creationId xmlns:a16="http://schemas.microsoft.com/office/drawing/2014/main" id="{EDBC9367-A82D-8AED-9368-4B3D6A2071FF}"/>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4" name="pole tekstowe 3">
            <a:extLst>
              <a:ext uri="{FF2B5EF4-FFF2-40B4-BE49-F238E27FC236}">
                <a16:creationId xmlns:a16="http://schemas.microsoft.com/office/drawing/2014/main" id="{FA5C8163-7582-4B6F-8F6F-23FFB993254C}"/>
              </a:ext>
            </a:extLst>
          </p:cNvPr>
          <p:cNvSpPr txBox="1"/>
          <p:nvPr/>
        </p:nvSpPr>
        <p:spPr>
          <a:xfrm>
            <a:off x="7349121" y="567502"/>
            <a:ext cx="6096982" cy="369332"/>
          </a:xfrm>
          <a:prstGeom prst="rect">
            <a:avLst/>
          </a:prstGeom>
          <a:noFill/>
        </p:spPr>
        <p:txBody>
          <a:bodyPr wrap="square">
            <a:spAutoFit/>
          </a:bodyPr>
          <a:lstStyle/>
          <a:p>
            <a:r>
              <a:rPr lang="pl-PL" b="0" dirty="0"/>
              <a:t>Analiza wariancji dla Technology-</a:t>
            </a:r>
            <a:r>
              <a:rPr lang="pl-PL" b="0" dirty="0" err="1"/>
              <a:t>Copiers</a:t>
            </a:r>
            <a:endParaRPr lang="pl-PL" b="0" dirty="0"/>
          </a:p>
        </p:txBody>
      </p:sp>
    </p:spTree>
    <p:extLst>
      <p:ext uri="{BB962C8B-B14F-4D97-AF65-F5344CB8AC3E}">
        <p14:creationId xmlns:p14="http://schemas.microsoft.com/office/powerpoint/2010/main" val="166752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a:extLst>
              <a:ext uri="{FF2B5EF4-FFF2-40B4-BE49-F238E27FC236}">
                <a16:creationId xmlns:a16="http://schemas.microsoft.com/office/drawing/2014/main" id="{7FFFA295-1254-BFBA-49EA-2045AAA42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9937"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a:extLst>
              <a:ext uri="{FF2B5EF4-FFF2-40B4-BE49-F238E27FC236}">
                <a16:creationId xmlns:a16="http://schemas.microsoft.com/office/drawing/2014/main" id="{1592B265-3750-15ED-0684-D1FA34E583AD}"/>
              </a:ext>
            </a:extLst>
          </p:cNvPr>
          <p:cNvGraphicFramePr>
            <a:graphicFrameLocks noGrp="1"/>
          </p:cNvGraphicFramePr>
          <p:nvPr>
            <p:extLst>
              <p:ext uri="{D42A27DB-BD31-4B8C-83A1-F6EECF244321}">
                <p14:modId xmlns:p14="http://schemas.microsoft.com/office/powerpoint/2010/main" val="2800981724"/>
              </p:ext>
            </p:extLst>
          </p:nvPr>
        </p:nvGraphicFramePr>
        <p:xfrm>
          <a:off x="7323746" y="2008262"/>
          <a:ext cx="4691638" cy="2888478"/>
        </p:xfrm>
        <a:graphic>
          <a:graphicData uri="http://schemas.openxmlformats.org/drawingml/2006/table">
            <a:tbl>
              <a:tblPr>
                <a:tableStyleId>{5C22544A-7EE6-4342-B048-85BDC9FD1C3A}</a:tableStyleId>
              </a:tblPr>
              <a:tblGrid>
                <a:gridCol w="670234">
                  <a:extLst>
                    <a:ext uri="{9D8B030D-6E8A-4147-A177-3AD203B41FA5}">
                      <a16:colId xmlns:a16="http://schemas.microsoft.com/office/drawing/2014/main" val="1101477168"/>
                    </a:ext>
                  </a:extLst>
                </a:gridCol>
                <a:gridCol w="670234">
                  <a:extLst>
                    <a:ext uri="{9D8B030D-6E8A-4147-A177-3AD203B41FA5}">
                      <a16:colId xmlns:a16="http://schemas.microsoft.com/office/drawing/2014/main" val="2918360978"/>
                    </a:ext>
                  </a:extLst>
                </a:gridCol>
                <a:gridCol w="670234">
                  <a:extLst>
                    <a:ext uri="{9D8B030D-6E8A-4147-A177-3AD203B41FA5}">
                      <a16:colId xmlns:a16="http://schemas.microsoft.com/office/drawing/2014/main" val="400674216"/>
                    </a:ext>
                  </a:extLst>
                </a:gridCol>
                <a:gridCol w="670234">
                  <a:extLst>
                    <a:ext uri="{9D8B030D-6E8A-4147-A177-3AD203B41FA5}">
                      <a16:colId xmlns:a16="http://schemas.microsoft.com/office/drawing/2014/main" val="11176894"/>
                    </a:ext>
                  </a:extLst>
                </a:gridCol>
                <a:gridCol w="670234">
                  <a:extLst>
                    <a:ext uri="{9D8B030D-6E8A-4147-A177-3AD203B41FA5}">
                      <a16:colId xmlns:a16="http://schemas.microsoft.com/office/drawing/2014/main" val="2334966708"/>
                    </a:ext>
                  </a:extLst>
                </a:gridCol>
                <a:gridCol w="670234">
                  <a:extLst>
                    <a:ext uri="{9D8B030D-6E8A-4147-A177-3AD203B41FA5}">
                      <a16:colId xmlns:a16="http://schemas.microsoft.com/office/drawing/2014/main" val="584494421"/>
                    </a:ext>
                  </a:extLst>
                </a:gridCol>
                <a:gridCol w="670234">
                  <a:extLst>
                    <a:ext uri="{9D8B030D-6E8A-4147-A177-3AD203B41FA5}">
                      <a16:colId xmlns:a16="http://schemas.microsoft.com/office/drawing/2014/main" val="318220945"/>
                    </a:ext>
                  </a:extLst>
                </a:gridCol>
              </a:tblGrid>
              <a:tr h="294355">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meandiff</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p-adj</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lower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375624824"/>
                  </a:ext>
                </a:extLst>
              </a:tr>
              <a:tr h="470968">
                <a:tc>
                  <a:txBody>
                    <a:bodyPr/>
                    <a:lstStyle/>
                    <a:p>
                      <a:pPr algn="r" fontAlgn="ctr"/>
                      <a:r>
                        <a:rPr lang="pl-PL" sz="800" u="none" strike="noStrike">
                          <a:effectLst/>
                        </a:rPr>
                        <a:t>Technology-Machines-Central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Technology-Machines-East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-0.2387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-1.4273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0.9499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4174934786"/>
                  </a:ext>
                </a:extLst>
              </a:tr>
              <a:tr h="470968">
                <a:tc>
                  <a:txBody>
                    <a:bodyPr/>
                    <a:lstStyle/>
                    <a:p>
                      <a:pPr algn="r" fontAlgn="ctr"/>
                      <a:r>
                        <a:rPr lang="pl-PL" sz="800" u="none" strike="noStrike">
                          <a:effectLst/>
                        </a:rPr>
                        <a:t>Technology-Machines-Central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Technology-Machines-South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0.0612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-1.3044</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sty.68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228315791"/>
                  </a:ext>
                </a:extLst>
              </a:tr>
              <a:tr h="470968">
                <a:tc>
                  <a:txBody>
                    <a:bodyPr/>
                    <a:lstStyle/>
                    <a:p>
                      <a:pPr algn="r" fontAlgn="ctr"/>
                      <a:r>
                        <a:rPr lang="pl-PL" sz="800" u="none" strike="noStrike">
                          <a:effectLst/>
                        </a:rPr>
                        <a:t>Technology-Machines-Central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Technology-Machines-West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0.0459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-1.0672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1.159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417780126"/>
                  </a:ext>
                </a:extLst>
              </a:tr>
              <a:tr h="441660">
                <a:tc>
                  <a:txBody>
                    <a:bodyPr/>
                    <a:lstStyle/>
                    <a:p>
                      <a:pPr algn="r" fontAlgn="ctr"/>
                      <a:r>
                        <a:rPr lang="pl-PL" sz="800" u="none" strike="noStrike">
                          <a:effectLst/>
                        </a:rPr>
                        <a:t>Technology-Machines-East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Technology-Machines-South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0.2999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-0.958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sty.78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288322261"/>
                  </a:ext>
                </a:extLst>
              </a:tr>
              <a:tr h="297899">
                <a:tc>
                  <a:txBody>
                    <a:bodyPr/>
                    <a:lstStyle/>
                    <a:p>
                      <a:pPr algn="r" fontAlgn="ctr"/>
                      <a:r>
                        <a:rPr lang="pl-PL" sz="800" u="none" strike="noStrike">
                          <a:effectLst/>
                        </a:rPr>
                        <a:t>Technology-Machines-East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Technology-Machines-West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0.2846</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-0.6934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sty.25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814555520"/>
                  </a:ext>
                </a:extLst>
              </a:tr>
              <a:tr h="441660">
                <a:tc>
                  <a:txBody>
                    <a:bodyPr/>
                    <a:lstStyle/>
                    <a:p>
                      <a:pPr algn="r" fontAlgn="ctr"/>
                      <a:r>
                        <a:rPr lang="pl-PL" sz="800" u="none" strike="noStrike">
                          <a:effectLst/>
                        </a:rPr>
                        <a:t>Technology-Machines-South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Technology-Machines-West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-0.0153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-1.2021</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1.1715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77278168"/>
                  </a:ext>
                </a:extLst>
              </a:tr>
            </a:tbl>
          </a:graphicData>
        </a:graphic>
      </p:graphicFrame>
      <p:sp>
        <p:nvSpPr>
          <p:cNvPr id="2" name="pole tekstowe 1">
            <a:extLst>
              <a:ext uri="{FF2B5EF4-FFF2-40B4-BE49-F238E27FC236}">
                <a16:creationId xmlns:a16="http://schemas.microsoft.com/office/drawing/2014/main" id="{EAE0C685-0ED6-8B89-9995-17A45519B2B4}"/>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4" name="pole tekstowe 3">
            <a:extLst>
              <a:ext uri="{FF2B5EF4-FFF2-40B4-BE49-F238E27FC236}">
                <a16:creationId xmlns:a16="http://schemas.microsoft.com/office/drawing/2014/main" id="{835ED07C-75B1-4CA3-0677-D39E5A943948}"/>
              </a:ext>
            </a:extLst>
          </p:cNvPr>
          <p:cNvSpPr txBox="1"/>
          <p:nvPr/>
        </p:nvSpPr>
        <p:spPr>
          <a:xfrm>
            <a:off x="7323746" y="550270"/>
            <a:ext cx="6096982" cy="369332"/>
          </a:xfrm>
          <a:prstGeom prst="rect">
            <a:avLst/>
          </a:prstGeom>
          <a:noFill/>
        </p:spPr>
        <p:txBody>
          <a:bodyPr wrap="square">
            <a:spAutoFit/>
          </a:bodyPr>
          <a:lstStyle/>
          <a:p>
            <a:r>
              <a:rPr lang="pl-PL" b="0" dirty="0"/>
              <a:t>Analiza wariancji dla Technology-</a:t>
            </a:r>
            <a:r>
              <a:rPr lang="pl-PL" b="0" dirty="0" err="1"/>
              <a:t>Machines</a:t>
            </a:r>
            <a:endParaRPr lang="pl-PL" b="0" dirty="0"/>
          </a:p>
        </p:txBody>
      </p:sp>
    </p:spTree>
    <p:extLst>
      <p:ext uri="{BB962C8B-B14F-4D97-AF65-F5344CB8AC3E}">
        <p14:creationId xmlns:p14="http://schemas.microsoft.com/office/powerpoint/2010/main" val="260059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A7D8A226-3140-3BB3-73FF-CCABC6EA0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a:extLst>
              <a:ext uri="{FF2B5EF4-FFF2-40B4-BE49-F238E27FC236}">
                <a16:creationId xmlns:a16="http://schemas.microsoft.com/office/drawing/2014/main" id="{D0E022E0-5B37-48B1-D28D-0CDC818E3DFB}"/>
              </a:ext>
            </a:extLst>
          </p:cNvPr>
          <p:cNvGraphicFramePr>
            <a:graphicFrameLocks noGrp="1"/>
          </p:cNvGraphicFramePr>
          <p:nvPr>
            <p:extLst>
              <p:ext uri="{D42A27DB-BD31-4B8C-83A1-F6EECF244321}">
                <p14:modId xmlns:p14="http://schemas.microsoft.com/office/powerpoint/2010/main" val="57931823"/>
              </p:ext>
            </p:extLst>
          </p:nvPr>
        </p:nvGraphicFramePr>
        <p:xfrm>
          <a:off x="7272471" y="1974079"/>
          <a:ext cx="4648910" cy="2871386"/>
        </p:xfrm>
        <a:graphic>
          <a:graphicData uri="http://schemas.openxmlformats.org/drawingml/2006/table">
            <a:tbl>
              <a:tblPr>
                <a:tableStyleId>{5C22544A-7EE6-4342-B048-85BDC9FD1C3A}</a:tableStyleId>
              </a:tblPr>
              <a:tblGrid>
                <a:gridCol w="664130">
                  <a:extLst>
                    <a:ext uri="{9D8B030D-6E8A-4147-A177-3AD203B41FA5}">
                      <a16:colId xmlns:a16="http://schemas.microsoft.com/office/drawing/2014/main" val="4084199956"/>
                    </a:ext>
                  </a:extLst>
                </a:gridCol>
                <a:gridCol w="664130">
                  <a:extLst>
                    <a:ext uri="{9D8B030D-6E8A-4147-A177-3AD203B41FA5}">
                      <a16:colId xmlns:a16="http://schemas.microsoft.com/office/drawing/2014/main" val="2327472045"/>
                    </a:ext>
                  </a:extLst>
                </a:gridCol>
                <a:gridCol w="664130">
                  <a:extLst>
                    <a:ext uri="{9D8B030D-6E8A-4147-A177-3AD203B41FA5}">
                      <a16:colId xmlns:a16="http://schemas.microsoft.com/office/drawing/2014/main" val="3655270672"/>
                    </a:ext>
                  </a:extLst>
                </a:gridCol>
                <a:gridCol w="664130">
                  <a:extLst>
                    <a:ext uri="{9D8B030D-6E8A-4147-A177-3AD203B41FA5}">
                      <a16:colId xmlns:a16="http://schemas.microsoft.com/office/drawing/2014/main" val="3749297045"/>
                    </a:ext>
                  </a:extLst>
                </a:gridCol>
                <a:gridCol w="664130">
                  <a:extLst>
                    <a:ext uri="{9D8B030D-6E8A-4147-A177-3AD203B41FA5}">
                      <a16:colId xmlns:a16="http://schemas.microsoft.com/office/drawing/2014/main" val="2058875752"/>
                    </a:ext>
                  </a:extLst>
                </a:gridCol>
                <a:gridCol w="664130">
                  <a:extLst>
                    <a:ext uri="{9D8B030D-6E8A-4147-A177-3AD203B41FA5}">
                      <a16:colId xmlns:a16="http://schemas.microsoft.com/office/drawing/2014/main" val="775830779"/>
                    </a:ext>
                  </a:extLst>
                </a:gridCol>
                <a:gridCol w="664130">
                  <a:extLst>
                    <a:ext uri="{9D8B030D-6E8A-4147-A177-3AD203B41FA5}">
                      <a16:colId xmlns:a16="http://schemas.microsoft.com/office/drawing/2014/main" val="3846090660"/>
                    </a:ext>
                  </a:extLst>
                </a:gridCol>
              </a:tblGrid>
              <a:tr h="410198">
                <a:tc>
                  <a:txBody>
                    <a:bodyPr/>
                    <a:lstStyle/>
                    <a:p>
                      <a:pPr algn="r" fontAlgn="ctr"/>
                      <a:r>
                        <a:rPr lang="pl-PL" sz="800" b="1" u="none" strike="noStrike" dirty="0">
                          <a:effectLst/>
                        </a:rPr>
                        <a:t>group1</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group2</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meandiff</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a:effectLst/>
                        </a:rPr>
                        <a:t>p-</a:t>
                      </a:r>
                      <a:r>
                        <a:rPr lang="pl-PL" sz="800" b="1" u="none" strike="noStrike" dirty="0" err="1">
                          <a:effectLst/>
                        </a:rPr>
                        <a:t>adj</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a:effectLst/>
                        </a:rPr>
                        <a:t>lower</a:t>
                      </a:r>
                      <a:endParaRPr lang="pl-PL" sz="800" b="1"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upper</a:t>
                      </a:r>
                      <a:endParaRPr lang="pl-PL" sz="800" b="1"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b="1" u="none" strike="noStrike" dirty="0" err="1">
                          <a:effectLst/>
                        </a:rPr>
                        <a:t>reject</a:t>
                      </a:r>
                      <a:endParaRPr lang="pl-PL" sz="800" b="1"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397337134"/>
                  </a:ext>
                </a:extLst>
              </a:tr>
              <a:tr h="410198">
                <a:tc>
                  <a:txBody>
                    <a:bodyPr/>
                    <a:lstStyle/>
                    <a:p>
                      <a:pPr algn="r" fontAlgn="ctr"/>
                      <a:r>
                        <a:rPr lang="pl-PL" sz="800" u="none" strike="noStrike">
                          <a:effectLst/>
                        </a:rPr>
                        <a:t>Technology-Phones-Central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Technology-Phones-East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0.0554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-0.3197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0.4304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521618525"/>
                  </a:ext>
                </a:extLst>
              </a:tr>
              <a:tr h="410198">
                <a:tc>
                  <a:txBody>
                    <a:bodyPr/>
                    <a:lstStyle/>
                    <a:p>
                      <a:pPr algn="r" fontAlgn="ctr"/>
                      <a:r>
                        <a:rPr lang="pl-PL" sz="800" u="none" strike="noStrike">
                          <a:effectLst/>
                        </a:rPr>
                        <a:t>Technology-Phones-Central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Technology-Phones-South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0.0204</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-0.4222</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0.463</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385620456"/>
                  </a:ext>
                </a:extLst>
              </a:tr>
              <a:tr h="410198">
                <a:tc>
                  <a:txBody>
                    <a:bodyPr/>
                    <a:lstStyle/>
                    <a:p>
                      <a:pPr algn="r" fontAlgn="ctr"/>
                      <a:r>
                        <a:rPr lang="pl-PL" sz="800" u="none" strike="noStrike">
                          <a:effectLst/>
                        </a:rPr>
                        <a:t>Technology-Phones-Central</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Technology-Phones-West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-0.0645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-0.4418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0.3128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1369521997"/>
                  </a:ext>
                </a:extLst>
              </a:tr>
              <a:tr h="410198">
                <a:tc>
                  <a:txBody>
                    <a:bodyPr/>
                    <a:lstStyle/>
                    <a:p>
                      <a:pPr algn="r" fontAlgn="ctr"/>
                      <a:r>
                        <a:rPr lang="pl-PL" sz="800" u="none" strike="noStrike">
                          <a:effectLst/>
                        </a:rPr>
                        <a:t>Technology-Phones-East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Technology-Phones-South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-0.035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-0.4365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0.3665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176178742"/>
                  </a:ext>
                </a:extLst>
              </a:tr>
              <a:tr h="410198">
                <a:tc>
                  <a:txBody>
                    <a:bodyPr/>
                    <a:lstStyle/>
                    <a:p>
                      <a:pPr algn="r" fontAlgn="ctr"/>
                      <a:r>
                        <a:rPr lang="pl-PL" sz="800" u="none" strike="noStrike">
                          <a:effectLst/>
                        </a:rPr>
                        <a:t>Technology-Phones-East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Technology-Phones-West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-0.1199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-0.448</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a:effectLst/>
                        </a:rPr>
                        <a:t>0.2083</a:t>
                      </a:r>
                      <a:endParaRPr lang="pl-PL" sz="800" b="0" i="0" u="none" strike="noStrike" dirty="0">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False</a:t>
                      </a:r>
                      <a:endParaRPr lang="pl-PL" sz="800" b="0" i="0" u="none" strike="noStrike">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3961567636"/>
                  </a:ext>
                </a:extLst>
              </a:tr>
              <a:tr h="410198">
                <a:tc>
                  <a:txBody>
                    <a:bodyPr/>
                    <a:lstStyle/>
                    <a:p>
                      <a:pPr algn="r" fontAlgn="ctr"/>
                      <a:r>
                        <a:rPr lang="pl-PL" sz="800" u="none" strike="noStrike">
                          <a:effectLst/>
                        </a:rPr>
                        <a:t>Technology-Phones-South</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Technology-Phones-West</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-0.0849</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1.0</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-0.4885</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a:effectLst/>
                        </a:rPr>
                        <a:t>0.3187</a:t>
                      </a:r>
                      <a:endParaRPr lang="pl-PL" sz="800" b="0" i="0" u="none" strike="noStrike">
                        <a:solidFill>
                          <a:srgbClr val="000000"/>
                        </a:solidFill>
                        <a:effectLst/>
                        <a:latin typeface="Arial" panose="020B0604020202020204" pitchFamily="34" charset="0"/>
                      </a:endParaRPr>
                    </a:p>
                  </a:txBody>
                  <a:tcPr marL="8802" marR="8802" marT="8802" marB="0" anchor="ctr"/>
                </a:tc>
                <a:tc>
                  <a:txBody>
                    <a:bodyPr/>
                    <a:lstStyle/>
                    <a:p>
                      <a:pPr algn="r" fontAlgn="ctr"/>
                      <a:r>
                        <a:rPr lang="pl-PL" sz="800" u="none" strike="noStrike" dirty="0" err="1">
                          <a:effectLst/>
                        </a:rPr>
                        <a:t>False</a:t>
                      </a:r>
                      <a:endParaRPr lang="pl-PL" sz="800" b="0" i="0" u="none" strike="noStrike" dirty="0">
                        <a:solidFill>
                          <a:srgbClr val="000000"/>
                        </a:solidFill>
                        <a:effectLst/>
                        <a:latin typeface="Arial" panose="020B0604020202020204" pitchFamily="34" charset="0"/>
                      </a:endParaRPr>
                    </a:p>
                  </a:txBody>
                  <a:tcPr marL="8802" marR="8802" marT="8802" marB="0" anchor="ctr"/>
                </a:tc>
                <a:extLst>
                  <a:ext uri="{0D108BD9-81ED-4DB2-BD59-A6C34878D82A}">
                    <a16:rowId xmlns:a16="http://schemas.microsoft.com/office/drawing/2014/main" val="2505052496"/>
                  </a:ext>
                </a:extLst>
              </a:tr>
            </a:tbl>
          </a:graphicData>
        </a:graphic>
      </p:graphicFrame>
      <p:sp>
        <p:nvSpPr>
          <p:cNvPr id="3" name="pole tekstowe 2">
            <a:extLst>
              <a:ext uri="{FF2B5EF4-FFF2-40B4-BE49-F238E27FC236}">
                <a16:creationId xmlns:a16="http://schemas.microsoft.com/office/drawing/2014/main" id="{F5E4898A-AEB9-15F6-EB71-7369FC469FD5}"/>
              </a:ext>
            </a:extLst>
          </p:cNvPr>
          <p:cNvSpPr txBox="1"/>
          <p:nvPr/>
        </p:nvSpPr>
        <p:spPr>
          <a:xfrm>
            <a:off x="7641019" y="1186933"/>
            <a:ext cx="3815256" cy="369332"/>
          </a:xfrm>
          <a:prstGeom prst="rect">
            <a:avLst/>
          </a:prstGeom>
          <a:noFill/>
        </p:spPr>
        <p:txBody>
          <a:bodyPr wrap="square">
            <a:spAutoFit/>
          </a:bodyPr>
          <a:lstStyle/>
          <a:p>
            <a:r>
              <a:rPr kumimoji="0" lang="pl-PL" altLang="pl-PL" sz="1800" b="0" i="0" u="none" strike="noStrike" cap="none" normalizeH="0" baseline="0" dirty="0" err="1">
                <a:ln>
                  <a:noFill/>
                </a:ln>
                <a:solidFill>
                  <a:srgbClr val="000000"/>
                </a:solidFill>
                <a:effectLst/>
                <a:latin typeface="Courier New" panose="02070309020205020404" pitchFamily="49" charset="0"/>
              </a:rPr>
              <a:t>Tukey’s</a:t>
            </a:r>
            <a:r>
              <a:rPr kumimoji="0" lang="pl-PL" altLang="pl-PL" sz="1800" b="0" i="0" u="none" strike="noStrike" cap="none" normalizeH="0" baseline="0" dirty="0">
                <a:ln>
                  <a:noFill/>
                </a:ln>
                <a:solidFill>
                  <a:srgbClr val="000000"/>
                </a:solidFill>
                <a:effectLst/>
                <a:latin typeface="Courier New" panose="02070309020205020404" pitchFamily="49" charset="0"/>
              </a:rPr>
              <a:t> test for 2017 data </a:t>
            </a:r>
            <a:endParaRPr lang="pl-PL" dirty="0"/>
          </a:p>
        </p:txBody>
      </p:sp>
      <p:sp>
        <p:nvSpPr>
          <p:cNvPr id="5" name="pole tekstowe 4">
            <a:extLst>
              <a:ext uri="{FF2B5EF4-FFF2-40B4-BE49-F238E27FC236}">
                <a16:creationId xmlns:a16="http://schemas.microsoft.com/office/drawing/2014/main" id="{62EADD75-92B8-547F-B22B-B86D6693A092}"/>
              </a:ext>
            </a:extLst>
          </p:cNvPr>
          <p:cNvSpPr txBox="1"/>
          <p:nvPr/>
        </p:nvSpPr>
        <p:spPr>
          <a:xfrm>
            <a:off x="7272471" y="608694"/>
            <a:ext cx="6096982" cy="369332"/>
          </a:xfrm>
          <a:prstGeom prst="rect">
            <a:avLst/>
          </a:prstGeom>
          <a:noFill/>
        </p:spPr>
        <p:txBody>
          <a:bodyPr wrap="square">
            <a:spAutoFit/>
          </a:bodyPr>
          <a:lstStyle/>
          <a:p>
            <a:r>
              <a:rPr lang="pl-PL" b="0" dirty="0"/>
              <a:t>Analiza wariancji dla Technology-</a:t>
            </a:r>
            <a:r>
              <a:rPr lang="pl-PL" b="0" dirty="0" err="1"/>
              <a:t>Phones</a:t>
            </a:r>
            <a:endParaRPr lang="pl-PL" b="0" dirty="0"/>
          </a:p>
        </p:txBody>
      </p:sp>
    </p:spTree>
    <p:extLst>
      <p:ext uri="{BB962C8B-B14F-4D97-AF65-F5344CB8AC3E}">
        <p14:creationId xmlns:p14="http://schemas.microsoft.com/office/powerpoint/2010/main" val="158324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ole tekstowe 8">
            <a:extLst>
              <a:ext uri="{FF2B5EF4-FFF2-40B4-BE49-F238E27FC236}">
                <a16:creationId xmlns:a16="http://schemas.microsoft.com/office/drawing/2014/main" id="{36974412-060A-F142-8898-EF4C7C09262E}"/>
              </a:ext>
            </a:extLst>
          </p:cNvPr>
          <p:cNvSpPr txBox="1"/>
          <p:nvPr/>
        </p:nvSpPr>
        <p:spPr>
          <a:xfrm>
            <a:off x="5221640" y="189408"/>
            <a:ext cx="6096000" cy="3785652"/>
          </a:xfrm>
          <a:prstGeom prst="rect">
            <a:avLst/>
          </a:prstGeom>
          <a:noFill/>
        </p:spPr>
        <p:txBody>
          <a:bodyPr wrap="square">
            <a:spAutoFit/>
          </a:bodyPr>
          <a:lstStyle/>
          <a:p>
            <a:pPr algn="l"/>
            <a:r>
              <a:rPr lang="en-US" sz="1600" b="0" i="0" dirty="0" err="1">
                <a:solidFill>
                  <a:srgbClr val="374151"/>
                </a:solidFill>
                <a:effectLst/>
                <a:latin typeface="Arial" panose="020B0604020202020204" pitchFamily="34" charset="0"/>
                <a:cs typeface="Arial" panose="020B0604020202020204" pitchFamily="34" charset="0"/>
              </a:rPr>
              <a:t>Levene's</a:t>
            </a:r>
            <a:r>
              <a:rPr lang="en-US" sz="1600" b="0" i="0" dirty="0">
                <a:solidFill>
                  <a:srgbClr val="374151"/>
                </a:solidFill>
                <a:effectLst/>
                <a:latin typeface="Arial" panose="020B0604020202020204" pitchFamily="34" charset="0"/>
                <a:cs typeface="Arial" panose="020B0604020202020204" pitchFamily="34" charset="0"/>
              </a:rPr>
              <a:t> test is a statistical hypothesis test used to determine if the variances of two or more populations are equal. It is a parametric test that assumes that the populations being compared have normal distributions.</a:t>
            </a:r>
          </a:p>
          <a:p>
            <a:pPr algn="l"/>
            <a:r>
              <a:rPr lang="en-US" sz="1600" b="0" i="0" dirty="0" err="1">
                <a:solidFill>
                  <a:srgbClr val="374151"/>
                </a:solidFill>
                <a:effectLst/>
                <a:latin typeface="Arial" panose="020B0604020202020204" pitchFamily="34" charset="0"/>
                <a:cs typeface="Arial" panose="020B0604020202020204" pitchFamily="34" charset="0"/>
              </a:rPr>
              <a:t>Levene's</a:t>
            </a:r>
            <a:r>
              <a:rPr lang="en-US" sz="1600" b="0" i="0" dirty="0">
                <a:solidFill>
                  <a:srgbClr val="374151"/>
                </a:solidFill>
                <a:effectLst/>
                <a:latin typeface="Arial" panose="020B0604020202020204" pitchFamily="34" charset="0"/>
                <a:cs typeface="Arial" panose="020B0604020202020204" pitchFamily="34" charset="0"/>
              </a:rPr>
              <a:t> test can be used in many statistical analyses, such as ANOVA, to determine if the variance between groups is statistically significant. It is often used to test for homogeneity of variances, which is an assumption of many statistical tests, including ANOVA.</a:t>
            </a:r>
          </a:p>
          <a:p>
            <a:pPr algn="l"/>
            <a:r>
              <a:rPr lang="en-US" sz="1600" b="0" i="0" dirty="0" err="1">
                <a:solidFill>
                  <a:srgbClr val="374151"/>
                </a:solidFill>
                <a:effectLst/>
                <a:latin typeface="Arial" panose="020B0604020202020204" pitchFamily="34" charset="0"/>
                <a:cs typeface="Arial" panose="020B0604020202020204" pitchFamily="34" charset="0"/>
              </a:rPr>
              <a:t>Levene's</a:t>
            </a:r>
            <a:r>
              <a:rPr lang="en-US" sz="1600" b="0" i="0" dirty="0">
                <a:solidFill>
                  <a:srgbClr val="374151"/>
                </a:solidFill>
                <a:effectLst/>
                <a:latin typeface="Arial" panose="020B0604020202020204" pitchFamily="34" charset="0"/>
                <a:cs typeface="Arial" panose="020B0604020202020204" pitchFamily="34" charset="0"/>
              </a:rPr>
              <a:t> test is a useful tool in data analysis because it allows us to determine if the variances of different groups are equal, which is an important assumption in many statistical analyses. By knowing whether or not the variances are equal, we can make more accurate statistical inferences and draw more meaningful conclusions from our data.</a:t>
            </a:r>
          </a:p>
        </p:txBody>
      </p:sp>
      <p:sp>
        <p:nvSpPr>
          <p:cNvPr id="10" name="Rectangle 2">
            <a:extLst>
              <a:ext uri="{FF2B5EF4-FFF2-40B4-BE49-F238E27FC236}">
                <a16:creationId xmlns:a16="http://schemas.microsoft.com/office/drawing/2014/main" id="{0F996298-7B8A-073B-E200-F6F8A946BDFC}"/>
              </a:ext>
            </a:extLst>
          </p:cNvPr>
          <p:cNvSpPr>
            <a:spLocks noChangeArrowheads="1"/>
          </p:cNvSpPr>
          <p:nvPr/>
        </p:nvSpPr>
        <p:spPr bwMode="auto">
          <a:xfrm>
            <a:off x="269547" y="184042"/>
            <a:ext cx="50375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rgbClr val="343541"/>
                </a:solidFill>
                <a:effectLst/>
                <a:cs typeface="Arial" panose="020B0604020202020204" pitchFamily="34" charset="0"/>
              </a:rPr>
              <a:t>What</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is</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Anlysis</a:t>
            </a:r>
            <a:r>
              <a:rPr kumimoji="0" lang="pl-PL" altLang="pl-PL" sz="1600" b="0" i="0" u="none" strike="noStrike" cap="none" normalizeH="0" baseline="0" dirty="0">
                <a:ln>
                  <a:noFill/>
                </a:ln>
                <a:solidFill>
                  <a:srgbClr val="343541"/>
                </a:solidFill>
                <a:effectLst/>
                <a:cs typeface="Arial" panose="020B0604020202020204" pitchFamily="34" charset="0"/>
              </a:rPr>
              <a:t> of </a:t>
            </a:r>
            <a:r>
              <a:rPr kumimoji="0" lang="pl-PL" altLang="pl-PL" sz="1600" b="0" i="0" u="none" strike="noStrike" cap="none" normalizeH="0" baseline="0" dirty="0" err="1">
                <a:ln>
                  <a:noFill/>
                </a:ln>
                <a:solidFill>
                  <a:srgbClr val="343541"/>
                </a:solidFill>
                <a:effectLst/>
                <a:cs typeface="Arial" panose="020B0604020202020204" pitchFamily="34" charset="0"/>
              </a:rPr>
              <a:t>Variance</a:t>
            </a:r>
            <a:r>
              <a:rPr kumimoji="0" lang="pl-PL" altLang="pl-PL" sz="1600" b="0" i="0" u="none" strike="noStrike" cap="none" normalizeH="0" baseline="0" dirty="0">
                <a:ln>
                  <a:noFill/>
                </a:ln>
                <a:solidFill>
                  <a:srgbClr val="343541"/>
                </a:solidFill>
                <a:effectLst/>
                <a:cs typeface="Arial" panose="020B0604020202020204" pitchFamily="34" charset="0"/>
              </a:rPr>
              <a:t> and </a:t>
            </a:r>
            <a:r>
              <a:rPr kumimoji="0" lang="pl-PL" altLang="pl-PL" sz="1600" b="0" i="0" u="none" strike="noStrike" cap="none" normalizeH="0" baseline="0" dirty="0" err="1">
                <a:ln>
                  <a:noFill/>
                </a:ln>
                <a:solidFill>
                  <a:srgbClr val="343541"/>
                </a:solidFill>
                <a:effectLst/>
                <a:cs typeface="Arial" panose="020B0604020202020204" pitchFamily="34" charset="0"/>
              </a:rPr>
              <a:t>when</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can</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it</a:t>
            </a:r>
            <a:r>
              <a:rPr kumimoji="0" lang="pl-PL" altLang="pl-PL" sz="1600" b="0" i="0" u="none" strike="noStrike" cap="none" normalizeH="0" baseline="0" dirty="0">
                <a:ln>
                  <a:noFill/>
                </a:ln>
                <a:solidFill>
                  <a:srgbClr val="343541"/>
                </a:solidFill>
                <a:effectLst/>
                <a:cs typeface="Arial" panose="020B0604020202020204" pitchFamily="34" charset="0"/>
              </a:rPr>
              <a:t> be </a:t>
            </a:r>
            <a:r>
              <a:rPr kumimoji="0" lang="pl-PL" altLang="pl-PL" sz="1600" b="0" i="0" u="none" strike="noStrike" cap="none" normalizeH="0" baseline="0" dirty="0" err="1">
                <a:ln>
                  <a:noFill/>
                </a:ln>
                <a:solidFill>
                  <a:srgbClr val="343541"/>
                </a:solidFill>
                <a:effectLst/>
                <a:cs typeface="Arial" panose="020B0604020202020204" pitchFamily="34" charset="0"/>
              </a:rPr>
              <a:t>used</a:t>
            </a:r>
            <a:r>
              <a:rPr kumimoji="0" lang="pl-PL" altLang="pl-PL" sz="1600" b="0" i="0" u="none" strike="noStrike" cap="none" normalizeH="0" baseline="0" dirty="0">
                <a:ln>
                  <a:noFill/>
                </a:ln>
                <a:solidFill>
                  <a:srgbClr val="343541"/>
                </a:solidFill>
                <a:effectLst/>
                <a:cs typeface="Arial" panose="020B0604020202020204" pitchFamily="34" charset="0"/>
              </a:rPr>
              <a:t>?</a:t>
            </a:r>
            <a:endParaRPr kumimoji="0" lang="pl-PL" altLang="pl-PL" sz="2400" b="0" i="0" u="none" strike="noStrike" cap="none" normalizeH="0" baseline="0" dirty="0">
              <a:ln>
                <a:noFill/>
              </a:ln>
              <a:solidFill>
                <a:schemeClr val="tx1"/>
              </a:solidFill>
              <a:effectLst/>
              <a:cs typeface="Arial" panose="020B0604020202020204" pitchFamily="34" charset="0"/>
            </a:endParaRPr>
          </a:p>
        </p:txBody>
      </p:sp>
      <p:sp>
        <p:nvSpPr>
          <p:cNvPr id="11" name="AutoShape 3" descr="borowiec.k@gmail.com">
            <a:extLst>
              <a:ext uri="{FF2B5EF4-FFF2-40B4-BE49-F238E27FC236}">
                <a16:creationId xmlns:a16="http://schemas.microsoft.com/office/drawing/2014/main" id="{FEF8B6EE-E14E-35D4-1BF6-E562917B111D}"/>
              </a:ext>
            </a:extLst>
          </p:cNvPr>
          <p:cNvSpPr>
            <a:spLocks noChangeAspect="1" noChangeArrowheads="1"/>
          </p:cNvSpPr>
          <p:nvPr/>
        </p:nvSpPr>
        <p:spPr bwMode="auto">
          <a:xfrm>
            <a:off x="458733" y="-12075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Tree>
    <p:extLst>
      <p:ext uri="{BB962C8B-B14F-4D97-AF65-F5344CB8AC3E}">
        <p14:creationId xmlns:p14="http://schemas.microsoft.com/office/powerpoint/2010/main" val="752369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ole tekstowe 8">
            <a:extLst>
              <a:ext uri="{FF2B5EF4-FFF2-40B4-BE49-F238E27FC236}">
                <a16:creationId xmlns:a16="http://schemas.microsoft.com/office/drawing/2014/main" id="{36974412-060A-F142-8898-EF4C7C09262E}"/>
              </a:ext>
            </a:extLst>
          </p:cNvPr>
          <p:cNvSpPr txBox="1"/>
          <p:nvPr/>
        </p:nvSpPr>
        <p:spPr>
          <a:xfrm>
            <a:off x="5221640" y="189408"/>
            <a:ext cx="6096000" cy="3785652"/>
          </a:xfrm>
          <a:prstGeom prst="rect">
            <a:avLst/>
          </a:prstGeom>
          <a:noFill/>
        </p:spPr>
        <p:txBody>
          <a:bodyPr wrap="square">
            <a:spAutoFit/>
          </a:bodyPr>
          <a:lstStyle/>
          <a:p>
            <a:pPr algn="l"/>
            <a:r>
              <a:rPr lang="en-US" sz="1600" b="0" i="0" dirty="0" err="1">
                <a:solidFill>
                  <a:srgbClr val="374151"/>
                </a:solidFill>
                <a:effectLst/>
                <a:latin typeface="Arial" panose="020B0604020202020204" pitchFamily="34" charset="0"/>
                <a:cs typeface="Arial" panose="020B0604020202020204" pitchFamily="34" charset="0"/>
              </a:rPr>
              <a:t>Levene's</a:t>
            </a:r>
            <a:r>
              <a:rPr lang="en-US" sz="1600" b="0" i="0" dirty="0">
                <a:solidFill>
                  <a:srgbClr val="374151"/>
                </a:solidFill>
                <a:effectLst/>
                <a:latin typeface="Arial" panose="020B0604020202020204" pitchFamily="34" charset="0"/>
                <a:cs typeface="Arial" panose="020B0604020202020204" pitchFamily="34" charset="0"/>
              </a:rPr>
              <a:t> test is a statistical hypothesis test used to determine if the variances of two or more populations are equal. It is a parametric test that assumes that the populations being compared have normal distributions.</a:t>
            </a:r>
          </a:p>
          <a:p>
            <a:pPr algn="l"/>
            <a:r>
              <a:rPr lang="en-US" sz="1600" b="0" i="0" dirty="0" err="1">
                <a:solidFill>
                  <a:srgbClr val="374151"/>
                </a:solidFill>
                <a:effectLst/>
                <a:latin typeface="Arial" panose="020B0604020202020204" pitchFamily="34" charset="0"/>
                <a:cs typeface="Arial" panose="020B0604020202020204" pitchFamily="34" charset="0"/>
              </a:rPr>
              <a:t>Levene's</a:t>
            </a:r>
            <a:r>
              <a:rPr lang="en-US" sz="1600" b="0" i="0" dirty="0">
                <a:solidFill>
                  <a:srgbClr val="374151"/>
                </a:solidFill>
                <a:effectLst/>
                <a:latin typeface="Arial" panose="020B0604020202020204" pitchFamily="34" charset="0"/>
                <a:cs typeface="Arial" panose="020B0604020202020204" pitchFamily="34" charset="0"/>
              </a:rPr>
              <a:t> test can be used in many statistical analyses, such as ANOVA, to determine if the variance between groups is statistically significant. It is often used to test for homogeneity of variances, which is an assumption of many statistical tests, including ANOVA.</a:t>
            </a:r>
          </a:p>
          <a:p>
            <a:pPr algn="l"/>
            <a:r>
              <a:rPr lang="en-US" sz="1600" b="0" i="0" dirty="0" err="1">
                <a:solidFill>
                  <a:srgbClr val="374151"/>
                </a:solidFill>
                <a:effectLst/>
                <a:latin typeface="Arial" panose="020B0604020202020204" pitchFamily="34" charset="0"/>
                <a:cs typeface="Arial" panose="020B0604020202020204" pitchFamily="34" charset="0"/>
              </a:rPr>
              <a:t>Levene's</a:t>
            </a:r>
            <a:r>
              <a:rPr lang="en-US" sz="1600" b="0" i="0" dirty="0">
                <a:solidFill>
                  <a:srgbClr val="374151"/>
                </a:solidFill>
                <a:effectLst/>
                <a:latin typeface="Arial" panose="020B0604020202020204" pitchFamily="34" charset="0"/>
                <a:cs typeface="Arial" panose="020B0604020202020204" pitchFamily="34" charset="0"/>
              </a:rPr>
              <a:t> test is a useful tool in data analysis because it allows us to determine if the variances of different groups are equal, which is an important assumption in many statistical analyses. By knowing whether or not the variances are equal, we can make more accurate statistical inferences and draw more meaningful conclusions from our data.</a:t>
            </a:r>
          </a:p>
        </p:txBody>
      </p:sp>
      <p:sp>
        <p:nvSpPr>
          <p:cNvPr id="10" name="Rectangle 2">
            <a:extLst>
              <a:ext uri="{FF2B5EF4-FFF2-40B4-BE49-F238E27FC236}">
                <a16:creationId xmlns:a16="http://schemas.microsoft.com/office/drawing/2014/main" id="{0F996298-7B8A-073B-E200-F6F8A946BDFC}"/>
              </a:ext>
            </a:extLst>
          </p:cNvPr>
          <p:cNvSpPr>
            <a:spLocks noChangeArrowheads="1"/>
          </p:cNvSpPr>
          <p:nvPr/>
        </p:nvSpPr>
        <p:spPr bwMode="auto">
          <a:xfrm>
            <a:off x="269547" y="184042"/>
            <a:ext cx="42577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rgbClr val="343541"/>
                </a:solidFill>
                <a:effectLst/>
                <a:cs typeface="Arial" panose="020B0604020202020204" pitchFamily="34" charset="0"/>
              </a:rPr>
              <a:t>What</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is</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Tukey</a:t>
            </a:r>
            <a:r>
              <a:rPr kumimoji="0" lang="pl-PL" altLang="pl-PL" sz="1600" b="0" i="0" u="none" strike="noStrike" cap="none" normalizeH="0" baseline="0" dirty="0">
                <a:ln>
                  <a:noFill/>
                </a:ln>
                <a:solidFill>
                  <a:srgbClr val="343541"/>
                </a:solidFill>
                <a:effectLst/>
                <a:cs typeface="Arial" panose="020B0604020202020204" pitchFamily="34" charset="0"/>
              </a:rPr>
              <a:t> test and </a:t>
            </a:r>
            <a:r>
              <a:rPr kumimoji="0" lang="pl-PL" altLang="pl-PL" sz="1600" b="0" i="0" u="none" strike="noStrike" cap="none" normalizeH="0" baseline="0" dirty="0" err="1">
                <a:ln>
                  <a:noFill/>
                </a:ln>
                <a:solidFill>
                  <a:srgbClr val="343541"/>
                </a:solidFill>
                <a:effectLst/>
                <a:cs typeface="Arial" panose="020B0604020202020204" pitchFamily="34" charset="0"/>
              </a:rPr>
              <a:t>when</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can</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it</a:t>
            </a:r>
            <a:r>
              <a:rPr kumimoji="0" lang="pl-PL" altLang="pl-PL" sz="1600" b="0" i="0" u="none" strike="noStrike" cap="none" normalizeH="0" baseline="0" dirty="0">
                <a:ln>
                  <a:noFill/>
                </a:ln>
                <a:solidFill>
                  <a:srgbClr val="343541"/>
                </a:solidFill>
                <a:effectLst/>
                <a:cs typeface="Arial" panose="020B0604020202020204" pitchFamily="34" charset="0"/>
              </a:rPr>
              <a:t> be </a:t>
            </a:r>
            <a:r>
              <a:rPr kumimoji="0" lang="pl-PL" altLang="pl-PL" sz="1600" b="0" i="0" u="none" strike="noStrike" cap="none" normalizeH="0" baseline="0" dirty="0" err="1">
                <a:ln>
                  <a:noFill/>
                </a:ln>
                <a:solidFill>
                  <a:srgbClr val="343541"/>
                </a:solidFill>
                <a:effectLst/>
                <a:cs typeface="Arial" panose="020B0604020202020204" pitchFamily="34" charset="0"/>
              </a:rPr>
              <a:t>used</a:t>
            </a:r>
            <a:r>
              <a:rPr kumimoji="0" lang="pl-PL" altLang="pl-PL" sz="1600" b="0" i="0" u="none" strike="noStrike" cap="none" normalizeH="0" baseline="0" dirty="0">
                <a:ln>
                  <a:noFill/>
                </a:ln>
                <a:solidFill>
                  <a:srgbClr val="343541"/>
                </a:solidFill>
                <a:effectLst/>
                <a:cs typeface="Arial" panose="020B0604020202020204" pitchFamily="34" charset="0"/>
              </a:rPr>
              <a:t>?</a:t>
            </a:r>
            <a:endParaRPr kumimoji="0" lang="pl-PL" altLang="pl-PL" sz="2400" b="0" i="0" u="none" strike="noStrike" cap="none" normalizeH="0" baseline="0" dirty="0">
              <a:ln>
                <a:noFill/>
              </a:ln>
              <a:solidFill>
                <a:schemeClr val="tx1"/>
              </a:solidFill>
              <a:effectLst/>
              <a:cs typeface="Arial" panose="020B0604020202020204" pitchFamily="34" charset="0"/>
            </a:endParaRPr>
          </a:p>
        </p:txBody>
      </p:sp>
      <p:sp>
        <p:nvSpPr>
          <p:cNvPr id="11" name="AutoShape 3" descr="borowiec.k@gmail.com">
            <a:extLst>
              <a:ext uri="{FF2B5EF4-FFF2-40B4-BE49-F238E27FC236}">
                <a16:creationId xmlns:a16="http://schemas.microsoft.com/office/drawing/2014/main" id="{FEF8B6EE-E14E-35D4-1BF6-E562917B111D}"/>
              </a:ext>
            </a:extLst>
          </p:cNvPr>
          <p:cNvSpPr>
            <a:spLocks noChangeAspect="1" noChangeArrowheads="1"/>
          </p:cNvSpPr>
          <p:nvPr/>
        </p:nvSpPr>
        <p:spPr bwMode="auto">
          <a:xfrm>
            <a:off x="458733" y="-12075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Tree>
    <p:extLst>
      <p:ext uri="{BB962C8B-B14F-4D97-AF65-F5344CB8AC3E}">
        <p14:creationId xmlns:p14="http://schemas.microsoft.com/office/powerpoint/2010/main" val="359841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ole tekstowe 8">
            <a:extLst>
              <a:ext uri="{FF2B5EF4-FFF2-40B4-BE49-F238E27FC236}">
                <a16:creationId xmlns:a16="http://schemas.microsoft.com/office/drawing/2014/main" id="{36974412-060A-F142-8898-EF4C7C09262E}"/>
              </a:ext>
            </a:extLst>
          </p:cNvPr>
          <p:cNvSpPr txBox="1"/>
          <p:nvPr/>
        </p:nvSpPr>
        <p:spPr>
          <a:xfrm>
            <a:off x="5525185" y="163509"/>
            <a:ext cx="6096000" cy="5509200"/>
          </a:xfrm>
          <a:prstGeom prst="rect">
            <a:avLst/>
          </a:prstGeom>
          <a:noFill/>
        </p:spPr>
        <p:txBody>
          <a:bodyPr wrap="square">
            <a:spAutoFit/>
          </a:bodyPr>
          <a:lstStyle/>
          <a:p>
            <a:pPr algn="l"/>
            <a:r>
              <a:rPr lang="en-US" sz="1600" b="0" i="0" dirty="0">
                <a:solidFill>
                  <a:srgbClr val="374151"/>
                </a:solidFill>
                <a:effectLst/>
                <a:latin typeface="Arial" panose="020B0604020202020204" pitchFamily="34" charset="0"/>
                <a:cs typeface="Arial" panose="020B0604020202020204" pitchFamily="34" charset="0"/>
              </a:rPr>
              <a:t>The Tukey test, also known as the Tukey Honestly Significant Difference (HSD) test, is a post-hoc test that is used after conducting an analysis of variance (ANOVA) to determine which specific groups are significantly different from each other.</a:t>
            </a:r>
          </a:p>
          <a:p>
            <a:pPr algn="l"/>
            <a:r>
              <a:rPr lang="en-US" sz="1600" b="0" i="0" dirty="0">
                <a:solidFill>
                  <a:srgbClr val="374151"/>
                </a:solidFill>
                <a:effectLst/>
                <a:latin typeface="Arial" panose="020B0604020202020204" pitchFamily="34" charset="0"/>
                <a:cs typeface="Arial" panose="020B0604020202020204" pitchFamily="34" charset="0"/>
              </a:rPr>
              <a:t>The Tukey test compares the means of all possible pairs of groups and determines whether the difference between the means is statistically significant or not. It does this by calculating a critical value (known as the Tukey HSD) based on the number of groups being compared, the degrees of freedom, and the overall significance level. If the difference between the means of two groups is larger than the Tukey HSD, then the difference is considered statistically significant.</a:t>
            </a:r>
          </a:p>
          <a:p>
            <a:pPr algn="l"/>
            <a:r>
              <a:rPr lang="en-US" sz="1600" b="0" i="0" dirty="0">
                <a:solidFill>
                  <a:srgbClr val="374151"/>
                </a:solidFill>
                <a:effectLst/>
                <a:latin typeface="Arial" panose="020B0604020202020204" pitchFamily="34" charset="0"/>
                <a:cs typeface="Arial" panose="020B0604020202020204" pitchFamily="34" charset="0"/>
              </a:rPr>
              <a:t>The Tukey test is commonly used when there are three or more groups being compared in an ANOVA and the null hypothesis of equal means has been rejected. It is a useful tool for identifying which specific groups are driving the significant difference between groups.</a:t>
            </a:r>
          </a:p>
          <a:p>
            <a:pPr algn="l"/>
            <a:r>
              <a:rPr lang="en-US" sz="1600" b="0" i="0" dirty="0">
                <a:solidFill>
                  <a:srgbClr val="374151"/>
                </a:solidFill>
                <a:effectLst/>
                <a:latin typeface="Arial" panose="020B0604020202020204" pitchFamily="34" charset="0"/>
                <a:cs typeface="Arial" panose="020B0604020202020204" pitchFamily="34" charset="0"/>
              </a:rPr>
              <a:t>It is important to note that the Tukey test assumes that the data are normally distributed and that the variances are approximately equal across all groups. If these assumptions are not met, alternative post-hoc tests, such as the Games-Howell test or the Dunnett test, may be more appropriate.</a:t>
            </a:r>
          </a:p>
        </p:txBody>
      </p:sp>
      <p:sp>
        <p:nvSpPr>
          <p:cNvPr id="10" name="Rectangle 2">
            <a:extLst>
              <a:ext uri="{FF2B5EF4-FFF2-40B4-BE49-F238E27FC236}">
                <a16:creationId xmlns:a16="http://schemas.microsoft.com/office/drawing/2014/main" id="{0F996298-7B8A-073B-E200-F6F8A946BDFC}"/>
              </a:ext>
            </a:extLst>
          </p:cNvPr>
          <p:cNvSpPr>
            <a:spLocks noChangeArrowheads="1"/>
          </p:cNvSpPr>
          <p:nvPr/>
        </p:nvSpPr>
        <p:spPr bwMode="auto">
          <a:xfrm>
            <a:off x="269547" y="184042"/>
            <a:ext cx="45266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rgbClr val="343541"/>
                </a:solidFill>
                <a:effectLst/>
                <a:cs typeface="Arial" panose="020B0604020202020204" pitchFamily="34" charset="0"/>
              </a:rPr>
              <a:t>What</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is</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Levene’s</a:t>
            </a:r>
            <a:r>
              <a:rPr kumimoji="0" lang="pl-PL" altLang="pl-PL" sz="1600" b="0" i="0" u="none" strike="noStrike" cap="none" normalizeH="0" baseline="0" dirty="0">
                <a:ln>
                  <a:noFill/>
                </a:ln>
                <a:solidFill>
                  <a:srgbClr val="343541"/>
                </a:solidFill>
                <a:effectLst/>
                <a:cs typeface="Arial" panose="020B0604020202020204" pitchFamily="34" charset="0"/>
              </a:rPr>
              <a:t> test and </a:t>
            </a:r>
            <a:r>
              <a:rPr kumimoji="0" lang="pl-PL" altLang="pl-PL" sz="1600" b="0" i="0" u="none" strike="noStrike" cap="none" normalizeH="0" baseline="0" dirty="0" err="1">
                <a:ln>
                  <a:noFill/>
                </a:ln>
                <a:solidFill>
                  <a:srgbClr val="343541"/>
                </a:solidFill>
                <a:effectLst/>
                <a:cs typeface="Arial" panose="020B0604020202020204" pitchFamily="34" charset="0"/>
              </a:rPr>
              <a:t>when</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can</a:t>
            </a:r>
            <a:r>
              <a:rPr kumimoji="0" lang="pl-PL" altLang="pl-PL" sz="1600" b="0" i="0" u="none" strike="noStrike" cap="none" normalizeH="0" baseline="0" dirty="0">
                <a:ln>
                  <a:noFill/>
                </a:ln>
                <a:solidFill>
                  <a:srgbClr val="343541"/>
                </a:solidFill>
                <a:effectLst/>
                <a:cs typeface="Arial" panose="020B0604020202020204" pitchFamily="34" charset="0"/>
              </a:rPr>
              <a:t> </a:t>
            </a:r>
            <a:r>
              <a:rPr kumimoji="0" lang="pl-PL" altLang="pl-PL" sz="1600" b="0" i="0" u="none" strike="noStrike" cap="none" normalizeH="0" baseline="0" dirty="0" err="1">
                <a:ln>
                  <a:noFill/>
                </a:ln>
                <a:solidFill>
                  <a:srgbClr val="343541"/>
                </a:solidFill>
                <a:effectLst/>
                <a:cs typeface="Arial" panose="020B0604020202020204" pitchFamily="34" charset="0"/>
              </a:rPr>
              <a:t>it</a:t>
            </a:r>
            <a:r>
              <a:rPr kumimoji="0" lang="pl-PL" altLang="pl-PL" sz="1600" b="0" i="0" u="none" strike="noStrike" cap="none" normalizeH="0" baseline="0" dirty="0">
                <a:ln>
                  <a:noFill/>
                </a:ln>
                <a:solidFill>
                  <a:srgbClr val="343541"/>
                </a:solidFill>
                <a:effectLst/>
                <a:cs typeface="Arial" panose="020B0604020202020204" pitchFamily="34" charset="0"/>
              </a:rPr>
              <a:t> be </a:t>
            </a:r>
            <a:r>
              <a:rPr kumimoji="0" lang="pl-PL" altLang="pl-PL" sz="1600" b="0" i="0" u="none" strike="noStrike" cap="none" normalizeH="0" baseline="0" dirty="0" err="1">
                <a:ln>
                  <a:noFill/>
                </a:ln>
                <a:solidFill>
                  <a:srgbClr val="343541"/>
                </a:solidFill>
                <a:effectLst/>
                <a:cs typeface="Arial" panose="020B0604020202020204" pitchFamily="34" charset="0"/>
              </a:rPr>
              <a:t>used</a:t>
            </a:r>
            <a:r>
              <a:rPr kumimoji="0" lang="pl-PL" altLang="pl-PL" sz="1600" b="0" i="0" u="none" strike="noStrike" cap="none" normalizeH="0" baseline="0" dirty="0">
                <a:ln>
                  <a:noFill/>
                </a:ln>
                <a:solidFill>
                  <a:srgbClr val="343541"/>
                </a:solidFill>
                <a:effectLst/>
                <a:cs typeface="Arial" panose="020B0604020202020204" pitchFamily="34" charset="0"/>
              </a:rPr>
              <a:t>?</a:t>
            </a:r>
            <a:endParaRPr kumimoji="0" lang="pl-PL" altLang="pl-PL" sz="2400" b="0" i="0" u="none" strike="noStrike" cap="none" normalizeH="0" baseline="0" dirty="0">
              <a:ln>
                <a:noFill/>
              </a:ln>
              <a:solidFill>
                <a:schemeClr val="tx1"/>
              </a:solidFill>
              <a:effectLst/>
              <a:cs typeface="Arial" panose="020B0604020202020204" pitchFamily="34" charset="0"/>
            </a:endParaRPr>
          </a:p>
        </p:txBody>
      </p:sp>
      <p:sp>
        <p:nvSpPr>
          <p:cNvPr id="11" name="AutoShape 3" descr="borowiec.k@gmail.com">
            <a:extLst>
              <a:ext uri="{FF2B5EF4-FFF2-40B4-BE49-F238E27FC236}">
                <a16:creationId xmlns:a16="http://schemas.microsoft.com/office/drawing/2014/main" id="{FEF8B6EE-E14E-35D4-1BF6-E562917B111D}"/>
              </a:ext>
            </a:extLst>
          </p:cNvPr>
          <p:cNvSpPr>
            <a:spLocks noChangeAspect="1" noChangeArrowheads="1"/>
          </p:cNvSpPr>
          <p:nvPr/>
        </p:nvSpPr>
        <p:spPr bwMode="auto">
          <a:xfrm>
            <a:off x="458733" y="-12075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Tree>
    <p:extLst>
      <p:ext uri="{BB962C8B-B14F-4D97-AF65-F5344CB8AC3E}">
        <p14:creationId xmlns:p14="http://schemas.microsoft.com/office/powerpoint/2010/main" val="1324327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1830ED1-C3B8-0D2E-1A62-1E28DD2EF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41426"/>
            <a:ext cx="6985533" cy="236853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08C4661-3477-E71D-1F09-F57C50504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608" y="3428640"/>
            <a:ext cx="4951910" cy="167900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BE2E1911-B8DF-7798-3CA5-20B3CFFAA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036" y="5181512"/>
            <a:ext cx="4944482" cy="16764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5F77EF4-22BB-BC91-4449-BDDA2E7D0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048" y="113900"/>
            <a:ext cx="4888096" cy="16573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679F441C-4832-4ABC-60C9-FA54F5302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6982" y="1771270"/>
            <a:ext cx="4889162" cy="1657730"/>
          </a:xfrm>
          <a:prstGeom prst="rect">
            <a:avLst/>
          </a:prstGeom>
          <a:noFill/>
          <a:extLst>
            <a:ext uri="{909E8E84-426E-40DD-AFC4-6F175D3DCCD1}">
              <a14:hiddenFill xmlns:a14="http://schemas.microsoft.com/office/drawing/2010/main">
                <a:solidFill>
                  <a:srgbClr val="FFFFFF"/>
                </a:solidFill>
              </a14:hiddenFill>
            </a:ext>
          </a:extLst>
        </p:spPr>
      </p:pic>
      <p:sp>
        <p:nvSpPr>
          <p:cNvPr id="11" name="Symbol zastępczy tekstu 9">
            <a:extLst>
              <a:ext uri="{FF2B5EF4-FFF2-40B4-BE49-F238E27FC236}">
                <a16:creationId xmlns:a16="http://schemas.microsoft.com/office/drawing/2014/main" id="{3C7BC089-E057-BA60-5376-4C9CC8B06DED}"/>
              </a:ext>
            </a:extLst>
          </p:cNvPr>
          <p:cNvSpPr txBox="1">
            <a:spLocks/>
          </p:cNvSpPr>
          <p:nvPr/>
        </p:nvSpPr>
        <p:spPr>
          <a:xfrm>
            <a:off x="408932" y="1253775"/>
            <a:ext cx="6046840" cy="1967271"/>
          </a:xfrm>
          <a:prstGeom prst="rect">
            <a:avLst/>
          </a:prstGeom>
        </p:spPr>
        <p:txBody>
          <a:bodyPr vert="horz" lIns="91440" tIns="45720" rIns="91440" bIns="45720" rtlCol="0" anchor="b">
            <a:normAutofit fontScale="5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b="0" dirty="0"/>
              <a:t>Rzut oka na wykresy pudełkowe w podziale na:</a:t>
            </a:r>
          </a:p>
          <a:p>
            <a:pPr marL="342900" indent="-342900">
              <a:buFont typeface="Arial" panose="020B0604020202020204" pitchFamily="34" charset="0"/>
              <a:buChar char="•"/>
            </a:pPr>
            <a:r>
              <a:rPr lang="pl-PL" b="0" dirty="0"/>
              <a:t>Regiony</a:t>
            </a:r>
          </a:p>
          <a:p>
            <a:pPr marL="342900" indent="-342900">
              <a:buFont typeface="Arial" panose="020B0604020202020204" pitchFamily="34" charset="0"/>
              <a:buChar char="•"/>
            </a:pPr>
            <a:r>
              <a:rPr lang="pl-PL" b="0" dirty="0"/>
              <a:t>Grupy Produktowe</a:t>
            </a:r>
          </a:p>
          <a:p>
            <a:pPr marL="342900" indent="-342900">
              <a:buFont typeface="Arial" panose="020B0604020202020204" pitchFamily="34" charset="0"/>
              <a:buChar char="•"/>
            </a:pPr>
            <a:r>
              <a:rPr lang="pl-PL" b="0" dirty="0"/>
              <a:t>oraz lata</a:t>
            </a:r>
          </a:p>
          <a:p>
            <a:r>
              <a:rPr lang="pl-PL" b="0" dirty="0"/>
              <a:t>nie pozwala nam szybko odróżnić, w którym Regionie Sprzedaż może różnić się istotnie od Sprzedaży w pozostałych Regionach.</a:t>
            </a:r>
          </a:p>
          <a:p>
            <a:r>
              <a:rPr lang="pl-PL" b="0" dirty="0"/>
              <a:t>Średnie, 25 </a:t>
            </a:r>
            <a:r>
              <a:rPr lang="pl-PL" b="0" dirty="0" err="1"/>
              <a:t>percentyl</a:t>
            </a:r>
            <a:r>
              <a:rPr lang="pl-PL" b="0" dirty="0"/>
              <a:t>, 75 </a:t>
            </a:r>
            <a:r>
              <a:rPr lang="pl-PL" b="0" dirty="0" err="1"/>
              <a:t>percentyl</a:t>
            </a:r>
            <a:r>
              <a:rPr lang="pl-PL" b="0" dirty="0"/>
              <a:t> są na podobnych poziomach dla każdej z Grup Produktowych.</a:t>
            </a:r>
          </a:p>
        </p:txBody>
      </p:sp>
      <p:sp>
        <p:nvSpPr>
          <p:cNvPr id="2" name="Tytuł 3">
            <a:extLst>
              <a:ext uri="{FF2B5EF4-FFF2-40B4-BE49-F238E27FC236}">
                <a16:creationId xmlns:a16="http://schemas.microsoft.com/office/drawing/2014/main" id="{7989501F-36AD-1891-A69D-1D9BF72B3006}"/>
              </a:ext>
            </a:extLst>
          </p:cNvPr>
          <p:cNvSpPr>
            <a:spLocks noGrp="1"/>
          </p:cNvSpPr>
          <p:nvPr>
            <p:ph type="title"/>
          </p:nvPr>
        </p:nvSpPr>
        <p:spPr>
          <a:xfrm>
            <a:off x="234991" y="0"/>
            <a:ext cx="7061528" cy="1190625"/>
          </a:xfrm>
        </p:spPr>
        <p:txBody>
          <a:bodyPr>
            <a:noAutofit/>
          </a:bodyPr>
          <a:lstStyle/>
          <a:p>
            <a:r>
              <a:rPr lang="pl-PL" sz="2800" dirty="0"/>
              <a:t>Wyzwanie związane z wyróżnieniem różnic</a:t>
            </a:r>
            <a:br>
              <a:rPr lang="pl-PL" sz="2800" dirty="0"/>
            </a:br>
            <a:r>
              <a:rPr lang="pl-PL" sz="2800" dirty="0"/>
              <a:t>w wielkości Sprzedaży pomiędzy Regionami</a:t>
            </a:r>
          </a:p>
        </p:txBody>
      </p:sp>
    </p:spTree>
    <p:extLst>
      <p:ext uri="{BB962C8B-B14F-4D97-AF65-F5344CB8AC3E}">
        <p14:creationId xmlns:p14="http://schemas.microsoft.com/office/powerpoint/2010/main" val="5542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94C1F289-EBF3-3E3F-0F81-440BEE622151}"/>
              </a:ext>
            </a:extLst>
          </p:cNvPr>
          <p:cNvSpPr>
            <a:spLocks noGrp="1"/>
          </p:cNvSpPr>
          <p:nvPr>
            <p:ph type="title"/>
          </p:nvPr>
        </p:nvSpPr>
        <p:spPr>
          <a:xfrm>
            <a:off x="2565236" y="175450"/>
            <a:ext cx="7061528" cy="1190625"/>
          </a:xfrm>
        </p:spPr>
        <p:txBody>
          <a:bodyPr>
            <a:noAutofit/>
          </a:bodyPr>
          <a:lstStyle/>
          <a:p>
            <a:r>
              <a:rPr lang="pl-PL" sz="2800" dirty="0"/>
              <a:t>Wyzwanie związane z wyróżnieniem różnic</a:t>
            </a:r>
            <a:br>
              <a:rPr lang="pl-PL" sz="2800" dirty="0"/>
            </a:br>
            <a:r>
              <a:rPr lang="pl-PL" sz="2800" dirty="0"/>
              <a:t>w wielkości Sprzedaży pomiędzy Regionami</a:t>
            </a:r>
          </a:p>
        </p:txBody>
      </p:sp>
      <p:sp>
        <p:nvSpPr>
          <p:cNvPr id="10" name="Symbol zastępczy tekstu 9">
            <a:extLst>
              <a:ext uri="{FF2B5EF4-FFF2-40B4-BE49-F238E27FC236}">
                <a16:creationId xmlns:a16="http://schemas.microsoft.com/office/drawing/2014/main" id="{4AA0B6F4-20F6-B1DE-484F-1C1A4C192897}"/>
              </a:ext>
            </a:extLst>
          </p:cNvPr>
          <p:cNvSpPr>
            <a:spLocks noGrp="1"/>
          </p:cNvSpPr>
          <p:nvPr>
            <p:ph type="body" sz="quarter" idx="3"/>
          </p:nvPr>
        </p:nvSpPr>
        <p:spPr>
          <a:xfrm>
            <a:off x="8942013" y="1045507"/>
            <a:ext cx="3118262" cy="2330604"/>
          </a:xfrm>
        </p:spPr>
        <p:txBody>
          <a:bodyPr>
            <a:normAutofit fontScale="47500" lnSpcReduction="20000"/>
          </a:bodyPr>
          <a:lstStyle/>
          <a:p>
            <a:pPr marL="342900" indent="-342900">
              <a:buFont typeface="Arial" panose="020B0604020202020204" pitchFamily="34" charset="0"/>
              <a:buChar char="•"/>
            </a:pPr>
            <a:r>
              <a:rPr lang="pl-PL" b="0" dirty="0"/>
              <a:t>Rozkład zagregowanej Sprzedaży po Grupach i Podgrupach Produktowych charakteryzuje się rozkładem prawo skośnym.</a:t>
            </a:r>
          </a:p>
          <a:p>
            <a:pPr marL="342900" indent="-342900">
              <a:buFont typeface="Arial" panose="020B0604020202020204" pitchFamily="34" charset="0"/>
              <a:buChar char="•"/>
            </a:pPr>
            <a:r>
              <a:rPr lang="pl-PL" b="0" dirty="0"/>
              <a:t>Na kształt rozkładu wpływ mają ceny produktów</a:t>
            </a:r>
          </a:p>
          <a:p>
            <a:pPr marL="800100" lvl="1" indent="-342900">
              <a:buFont typeface="Arial" panose="020B0604020202020204" pitchFamily="34" charset="0"/>
              <a:buChar char="•"/>
            </a:pPr>
            <a:r>
              <a:rPr lang="pl-PL" b="0" dirty="0"/>
              <a:t>Sprzedajemy wiele produktów względnie tanich</a:t>
            </a:r>
          </a:p>
          <a:p>
            <a:pPr marL="800100" lvl="1" indent="-342900">
              <a:buFont typeface="Arial" panose="020B0604020202020204" pitchFamily="34" charset="0"/>
              <a:buChar char="•"/>
            </a:pPr>
            <a:r>
              <a:rPr lang="pl-PL" b="0" dirty="0"/>
              <a:t>Sprzedajemy niewiele produktów drogich</a:t>
            </a:r>
          </a:p>
          <a:p>
            <a:pPr marL="342900" indent="-342900">
              <a:buFont typeface="Arial" panose="020B0604020202020204" pitchFamily="34" charset="0"/>
              <a:buChar char="•"/>
            </a:pPr>
            <a:r>
              <a:rPr lang="pl-PL" b="0" dirty="0"/>
              <a:t>Ze względu na „zaburzoną” Odległość między wartościami skrajnymi takiego rozkładu, zaleca się jego normalizację. Np. poprzez transformację logarytmiczną.</a:t>
            </a:r>
          </a:p>
        </p:txBody>
      </p:sp>
      <p:sp>
        <p:nvSpPr>
          <p:cNvPr id="11" name="Symbol zastępczy tekstu 9">
            <a:extLst>
              <a:ext uri="{FF2B5EF4-FFF2-40B4-BE49-F238E27FC236}">
                <a16:creationId xmlns:a16="http://schemas.microsoft.com/office/drawing/2014/main" id="{BAED36EB-C139-F5CF-85AB-86F943887DCD}"/>
              </a:ext>
            </a:extLst>
          </p:cNvPr>
          <p:cNvSpPr txBox="1">
            <a:spLocks/>
          </p:cNvSpPr>
          <p:nvPr/>
        </p:nvSpPr>
        <p:spPr>
          <a:xfrm>
            <a:off x="8952916" y="3783167"/>
            <a:ext cx="3237213" cy="2674053"/>
          </a:xfrm>
          <a:prstGeom prst="rect">
            <a:avLst/>
          </a:prstGeom>
        </p:spPr>
        <p:txBody>
          <a:bodyPr vert="horz" lIns="91440" tIns="45720" rIns="91440" bIns="45720" rtlCol="0" anchor="b">
            <a:normAutofit fontScale="4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pl-PL" b="0" dirty="0"/>
              <a:t>Transformację logarytmiczna logarytmem o podstawie 10 spowodowała, że rozkład histogramów uległ „normalizacji”.</a:t>
            </a:r>
          </a:p>
          <a:p>
            <a:pPr marL="342900" indent="-342900">
              <a:buFont typeface="Arial" panose="020B0604020202020204" pitchFamily="34" charset="0"/>
              <a:buChar char="•"/>
            </a:pPr>
            <a:r>
              <a:rPr lang="pl-PL" b="0" dirty="0"/>
              <a:t>Należy pamiętać, że zmieniła się skala na osi X.</a:t>
            </a:r>
          </a:p>
          <a:p>
            <a:pPr marL="800100" lvl="1" indent="-342900">
              <a:buFont typeface="Arial" panose="020B0604020202020204" pitchFamily="34" charset="0"/>
              <a:buChar char="•"/>
            </a:pPr>
            <a:r>
              <a:rPr lang="pl-PL" b="0" dirty="0"/>
              <a:t>Skala na osi X. ze skali liniowej zamieniona została na skalę wykładniczą.</a:t>
            </a:r>
          </a:p>
          <a:p>
            <a:pPr marL="800100" lvl="1" indent="-342900">
              <a:buFont typeface="Arial" panose="020B0604020202020204" pitchFamily="34" charset="0"/>
              <a:buChar char="•"/>
            </a:pPr>
            <a:r>
              <a:rPr lang="pl-PL" b="0" dirty="0"/>
              <a:t>Każdy kolejny krok na osi X. reprezentuje wartości 10 razy większe</a:t>
            </a:r>
            <a:br>
              <a:rPr lang="pl-PL" b="0" dirty="0"/>
            </a:br>
            <a:r>
              <a:rPr lang="pl-PL" b="0" dirty="0"/>
              <a:t>[0 PLN, 10 PLN, 100 PLN, 1 000 PLN, …]</a:t>
            </a:r>
          </a:p>
          <a:p>
            <a:pPr marL="342900" indent="-342900">
              <a:buFont typeface="Arial" panose="020B0604020202020204" pitchFamily="34" charset="0"/>
              <a:buChar char="•"/>
            </a:pPr>
            <a:r>
              <a:rPr lang="pl-PL" b="0" dirty="0"/>
              <a:t>Możemy teraz zacząć odróżniać lokalizację produktów „tańszych” od „droższych” oraz możemy pokusić się o interpretację „odległości” pomiędzy powyższymi.</a:t>
            </a:r>
          </a:p>
          <a:p>
            <a:pPr marL="342900" indent="-342900">
              <a:buFont typeface="Arial" panose="020B0604020202020204" pitchFamily="34" charset="0"/>
              <a:buChar char="•"/>
            </a:pPr>
            <a:r>
              <a:rPr lang="pl-PL" b="0" dirty="0"/>
              <a:t>Całkowita Sprzedaż w Regionie Zachodnim jest 2-3 większa jak w Regionie Południowym. Natomiast struktura Sprzedaży pozostaje względnie taka sama. Ocenią to testy statystyczne.</a:t>
            </a:r>
          </a:p>
          <a:p>
            <a:pPr lvl="1"/>
            <a:endParaRPr lang="pl-PL" b="0" dirty="0"/>
          </a:p>
        </p:txBody>
      </p:sp>
      <p:pic>
        <p:nvPicPr>
          <p:cNvPr id="1032" name="Picture 8">
            <a:extLst>
              <a:ext uri="{FF2B5EF4-FFF2-40B4-BE49-F238E27FC236}">
                <a16:creationId xmlns:a16="http://schemas.microsoft.com/office/drawing/2014/main" id="{3C28C9BD-97FA-8F8F-B5FE-980D8E745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25" y="3783167"/>
            <a:ext cx="8880666" cy="243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31CE39A-F832-0907-E269-74D1BC2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25" y="1366075"/>
            <a:ext cx="8810288" cy="241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2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94C1F289-EBF3-3E3F-0F81-440BEE622151}"/>
              </a:ext>
            </a:extLst>
          </p:cNvPr>
          <p:cNvSpPr>
            <a:spLocks noGrp="1"/>
          </p:cNvSpPr>
          <p:nvPr>
            <p:ph type="title"/>
          </p:nvPr>
        </p:nvSpPr>
        <p:spPr>
          <a:xfrm>
            <a:off x="2098804" y="90488"/>
            <a:ext cx="7994391" cy="1190625"/>
          </a:xfrm>
        </p:spPr>
        <p:txBody>
          <a:bodyPr>
            <a:noAutofit/>
          </a:bodyPr>
          <a:lstStyle/>
          <a:p>
            <a:r>
              <a:rPr lang="pl-PL" sz="2800" dirty="0"/>
              <a:t>Wyzwanie związane z wyróżnieniem różnic</a:t>
            </a:r>
            <a:br>
              <a:rPr lang="pl-PL" sz="2800" dirty="0"/>
            </a:br>
            <a:r>
              <a:rPr lang="pl-PL" sz="2800" dirty="0"/>
              <a:t>w wielkości Sprzedaży pomiędzy Regionami</a:t>
            </a:r>
          </a:p>
        </p:txBody>
      </p:sp>
      <p:sp>
        <p:nvSpPr>
          <p:cNvPr id="10" name="Symbol zastępczy tekstu 9">
            <a:extLst>
              <a:ext uri="{FF2B5EF4-FFF2-40B4-BE49-F238E27FC236}">
                <a16:creationId xmlns:a16="http://schemas.microsoft.com/office/drawing/2014/main" id="{4AA0B6F4-20F6-B1DE-484F-1C1A4C192897}"/>
              </a:ext>
            </a:extLst>
          </p:cNvPr>
          <p:cNvSpPr>
            <a:spLocks noGrp="1"/>
          </p:cNvSpPr>
          <p:nvPr>
            <p:ph type="body" sz="quarter" idx="3"/>
          </p:nvPr>
        </p:nvSpPr>
        <p:spPr>
          <a:xfrm>
            <a:off x="9151156" y="1452562"/>
            <a:ext cx="2969924" cy="1976437"/>
          </a:xfrm>
        </p:spPr>
        <p:txBody>
          <a:bodyPr>
            <a:normAutofit fontScale="85000" lnSpcReduction="20000"/>
          </a:bodyPr>
          <a:lstStyle/>
          <a:p>
            <a:pPr marL="342900" indent="-342900">
              <a:buFont typeface="Arial" panose="020B0604020202020204" pitchFamily="34" charset="0"/>
              <a:buChar char="•"/>
            </a:pPr>
            <a:r>
              <a:rPr lang="pl-PL" b="0" dirty="0"/>
              <a:t>Wykresy słupkowe przedstawiające jednocześnie Funkcje gęstości (linie ciągłe) potwierdzają wizualnie różnice w całkowitej sprzedaży Pomiędzy Regionami</a:t>
            </a:r>
          </a:p>
        </p:txBody>
      </p:sp>
      <p:sp>
        <p:nvSpPr>
          <p:cNvPr id="11" name="Symbol zastępczy tekstu 9">
            <a:extLst>
              <a:ext uri="{FF2B5EF4-FFF2-40B4-BE49-F238E27FC236}">
                <a16:creationId xmlns:a16="http://schemas.microsoft.com/office/drawing/2014/main" id="{BAED36EB-C139-F5CF-85AB-86F943887DCD}"/>
              </a:ext>
            </a:extLst>
          </p:cNvPr>
          <p:cNvSpPr txBox="1">
            <a:spLocks/>
          </p:cNvSpPr>
          <p:nvPr/>
        </p:nvSpPr>
        <p:spPr>
          <a:xfrm>
            <a:off x="9163930" y="3783167"/>
            <a:ext cx="2957149" cy="2446552"/>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pl-PL" b="0" dirty="0"/>
              <a:t>Wykresy pudełkowe zlogarytmowanej Sprzedaży w podziale na grupę Pod-</a:t>
            </a:r>
            <a:r>
              <a:rPr lang="pl-PL" b="0" dirty="0" err="1"/>
              <a:t>Produkyy</a:t>
            </a:r>
            <a:r>
              <a:rPr lang="pl-PL" b="0" dirty="0"/>
              <a:t> mogą zacząć wskazywać nam tropy, gdzie możemy szukać dalej różnic w sprzedaży pomiędzy Regionami.</a:t>
            </a:r>
          </a:p>
          <a:p>
            <a:pPr marL="800100" lvl="1" indent="-342900">
              <a:buFont typeface="Arial" panose="020B0604020202020204" pitchFamily="34" charset="0"/>
              <a:buChar char="•"/>
            </a:pPr>
            <a:r>
              <a:rPr lang="pl-PL" b="0" dirty="0"/>
              <a:t>Może będą to np. kopiarki (Technology-</a:t>
            </a:r>
            <a:r>
              <a:rPr lang="pl-PL" b="0" dirty="0" err="1"/>
              <a:t>Copiers</a:t>
            </a:r>
            <a:r>
              <a:rPr lang="pl-PL" b="0" dirty="0"/>
              <a:t>)</a:t>
            </a:r>
          </a:p>
        </p:txBody>
      </p:sp>
      <p:pic>
        <p:nvPicPr>
          <p:cNvPr id="2052" name="Picture 4">
            <a:extLst>
              <a:ext uri="{FF2B5EF4-FFF2-40B4-BE49-F238E27FC236}">
                <a16:creationId xmlns:a16="http://schemas.microsoft.com/office/drawing/2014/main" id="{854ED591-7250-564F-B7BA-B399168F6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386" y="1509985"/>
            <a:ext cx="7826478" cy="21471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AD7B639-261A-5A41-8EF2-47BD29DFF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68" y="3783167"/>
            <a:ext cx="8735252" cy="2821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6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7573021D-5C1E-17E5-8760-D2B278BA0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 y="5219675"/>
            <a:ext cx="6353826" cy="17431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A6CB81C-1D81-8BBC-E256-0E08010B8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 y="3498980"/>
            <a:ext cx="6353824" cy="174316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018BCFB9-D70D-E705-2EAC-B2CA7ABFD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 y="1751611"/>
            <a:ext cx="6368582" cy="174721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A637E59C-EC2E-EF14-6401-8F8CDDB5A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5" y="25479"/>
            <a:ext cx="6291738" cy="17261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AD7B639-261A-5A41-8EF2-47BD29DFF6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722" y="0"/>
            <a:ext cx="5501030" cy="17770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36F7346F-F7B7-4193-8061-7AEBF73E04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3722" y="1743164"/>
            <a:ext cx="5501030" cy="17770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15378EC-7E0F-8EB8-F11C-DE606DAA22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606" y="3459548"/>
            <a:ext cx="5501030" cy="17770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CFC5910-AD3D-9FF1-43FC-01BA367217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5490" y="5236638"/>
            <a:ext cx="5510146" cy="1780034"/>
          </a:xfrm>
          <a:prstGeom prst="rect">
            <a:avLst/>
          </a:prstGeom>
          <a:noFill/>
          <a:extLst>
            <a:ext uri="{909E8E84-426E-40DD-AFC4-6F175D3DCCD1}">
              <a14:hiddenFill xmlns:a14="http://schemas.microsoft.com/office/drawing/2010/main">
                <a:solidFill>
                  <a:srgbClr val="FFFFFF"/>
                </a:solidFill>
              </a14:hiddenFill>
            </a:ext>
          </a:extLst>
        </p:spPr>
      </p:pic>
      <p:sp>
        <p:nvSpPr>
          <p:cNvPr id="7" name="Symbol zastępczy tekstu 9">
            <a:extLst>
              <a:ext uri="{FF2B5EF4-FFF2-40B4-BE49-F238E27FC236}">
                <a16:creationId xmlns:a16="http://schemas.microsoft.com/office/drawing/2014/main" id="{7BD26A90-7C4F-469D-3E7F-8E1BEB7BC60D}"/>
              </a:ext>
            </a:extLst>
          </p:cNvPr>
          <p:cNvSpPr txBox="1">
            <a:spLocks/>
          </p:cNvSpPr>
          <p:nvPr/>
        </p:nvSpPr>
        <p:spPr>
          <a:xfrm>
            <a:off x="10835636" y="2213581"/>
            <a:ext cx="1432287" cy="2405614"/>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b="0" dirty="0"/>
              <a:t>W podziale na lata struktura sprzedaży Pod-Produktów wydaje się być stabilna.</a:t>
            </a:r>
            <a:br>
              <a:rPr lang="pl-PL" b="0" dirty="0"/>
            </a:br>
            <a:br>
              <a:rPr lang="pl-PL" b="0" dirty="0"/>
            </a:br>
            <a:r>
              <a:rPr lang="pl-PL" b="0" dirty="0"/>
              <a:t>Nie widać większych różnic w sprzedaży pomiędzy Regionami</a:t>
            </a:r>
          </a:p>
        </p:txBody>
      </p:sp>
      <p:pic>
        <p:nvPicPr>
          <p:cNvPr id="2" name="Picture 8">
            <a:extLst>
              <a:ext uri="{FF2B5EF4-FFF2-40B4-BE49-F238E27FC236}">
                <a16:creationId xmlns:a16="http://schemas.microsoft.com/office/drawing/2014/main" id="{E53A7266-949B-D49D-E4FF-8BD76726F7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722" y="-16963"/>
            <a:ext cx="5501030" cy="17770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AA06994-2990-BD7D-0430-9DCA2240E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3722" y="1726201"/>
            <a:ext cx="5501030" cy="17770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2F2FF85-AD70-B6AC-E63A-E4AA10541B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606" y="3442585"/>
            <a:ext cx="5501030" cy="17770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B98BDF55-632B-5F49-C278-1A7C90B6EB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5490" y="5219675"/>
            <a:ext cx="5510146" cy="1780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E20CB2B1-7F98-7289-A0FA-EFDAF7A64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 y="1748667"/>
            <a:ext cx="6368582" cy="17472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5C07EF17-930C-4E50-1672-6A442F42E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5" y="22535"/>
            <a:ext cx="6291738" cy="17261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23034AC7-6CFD-7408-64B1-C9EA307CC9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9362" y="-19907"/>
            <a:ext cx="5501030" cy="177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205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1830ED1-C3B8-0D2E-1A62-1E28DD2EF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126204"/>
            <a:ext cx="7175758" cy="187995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08C4661-3477-E71D-1F09-F57C50504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18960" y="3445182"/>
            <a:ext cx="5730228" cy="151170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BE2E1911-B8DF-7798-3CA5-20B3CFFAA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318960" y="5078172"/>
            <a:ext cx="5780152" cy="15143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5F77EF4-22BB-BC91-4449-BDDA2E7D0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318960" y="229202"/>
            <a:ext cx="5730228" cy="1501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679F441C-4832-4ABC-60C9-FA54F5302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355179" y="1851732"/>
            <a:ext cx="5657790" cy="1492598"/>
          </a:xfrm>
          <a:prstGeom prst="rect">
            <a:avLst/>
          </a:prstGeom>
          <a:noFill/>
          <a:extLst>
            <a:ext uri="{909E8E84-426E-40DD-AFC4-6F175D3DCCD1}">
              <a14:hiddenFill xmlns:a14="http://schemas.microsoft.com/office/drawing/2010/main">
                <a:solidFill>
                  <a:srgbClr val="FFFFFF"/>
                </a:solidFill>
              </a14:hiddenFill>
            </a:ext>
          </a:extLst>
        </p:spPr>
      </p:pic>
      <p:sp>
        <p:nvSpPr>
          <p:cNvPr id="11" name="Symbol zastępczy tekstu 9">
            <a:extLst>
              <a:ext uri="{FF2B5EF4-FFF2-40B4-BE49-F238E27FC236}">
                <a16:creationId xmlns:a16="http://schemas.microsoft.com/office/drawing/2014/main" id="{3C7BC089-E057-BA60-5376-4C9CC8B06DED}"/>
              </a:ext>
            </a:extLst>
          </p:cNvPr>
          <p:cNvSpPr txBox="1">
            <a:spLocks/>
          </p:cNvSpPr>
          <p:nvPr/>
        </p:nvSpPr>
        <p:spPr>
          <a:xfrm>
            <a:off x="230074" y="2604727"/>
            <a:ext cx="4577900" cy="2899371"/>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br>
              <a:rPr lang="pl-PL" b="0" dirty="0"/>
            </a:br>
            <a:r>
              <a:rPr lang="pl-PL" b="0" dirty="0"/>
              <a:t>Podobne założenia można stworzyć na postawie wykresów Rój.</a:t>
            </a:r>
            <a:br>
              <a:rPr lang="pl-PL" b="0" dirty="0"/>
            </a:br>
            <a:br>
              <a:rPr lang="pl-PL" b="0" dirty="0"/>
            </a:br>
            <a:br>
              <a:rPr lang="pl-PL" b="0" dirty="0"/>
            </a:br>
            <a:r>
              <a:rPr lang="pl-PL" b="0" dirty="0"/>
              <a:t>W podziale na lata struktura sprzedaży Pod-Produktów wydaje się być stabilna.</a:t>
            </a:r>
            <a:br>
              <a:rPr lang="pl-PL" b="0" dirty="0"/>
            </a:br>
            <a:br>
              <a:rPr lang="pl-PL" b="0" dirty="0"/>
            </a:br>
            <a:r>
              <a:rPr lang="pl-PL" b="0" dirty="0"/>
              <a:t>Nie widać większych różnic w sprzedaży pomiędzy Regionami</a:t>
            </a:r>
          </a:p>
        </p:txBody>
      </p:sp>
    </p:spTree>
    <p:extLst>
      <p:ext uri="{BB962C8B-B14F-4D97-AF65-F5344CB8AC3E}">
        <p14:creationId xmlns:p14="http://schemas.microsoft.com/office/powerpoint/2010/main" val="3540803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808C4661-3477-E71D-1F09-F57C50504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8235" y="3414910"/>
            <a:ext cx="4147004" cy="174754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BE2E1911-B8DF-7798-3CA5-20B3CFFA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8235" y="5162454"/>
            <a:ext cx="4195148" cy="1750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5F77EF4-22BB-BC91-4449-BDDA2E7D09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2582" y="3165"/>
            <a:ext cx="4118310" cy="17354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679F441C-4832-4ABC-60C9-FA54F5302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14447" y="1720384"/>
            <a:ext cx="4094580" cy="1725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395C7C4E-F2E9-895E-8DD4-281BB09C3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8235" y="3418075"/>
            <a:ext cx="4147004" cy="17475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2E7526E-30BC-AD34-170E-4CB68BE36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2582" y="6330"/>
            <a:ext cx="4118310" cy="17354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97CF72B8-21DC-65A6-E2B4-4E363A2AA3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14447" y="1723549"/>
            <a:ext cx="4094580" cy="17254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2664A2ED-4F3B-E695-F01C-82BF58903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8235" y="5156124"/>
            <a:ext cx="4195148" cy="1750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983C0DAC-81FB-CC9E-D31E-7D7316469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215335" y="5203391"/>
            <a:ext cx="4195148" cy="16497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F31B71AD-E8B0-0BD4-668D-316580A73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8235" y="3411745"/>
            <a:ext cx="4147004" cy="17475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2619241F-5D95-9267-45A9-396796675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2582" y="0"/>
            <a:ext cx="4118310" cy="17354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60456A3A-7F5F-0978-9F9E-EA535AF60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14447" y="1717219"/>
            <a:ext cx="4094580" cy="17254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3982AB4A-832A-4066-6592-61F4CA0EEC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258587" y="3483734"/>
            <a:ext cx="4147004" cy="16307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A6CE33AD-EDC7-2EA3-4A4E-181FEF4E0C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4253755" y="50748"/>
            <a:ext cx="4118310" cy="16194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481BDFF1-77DB-BB98-F5A0-A7D2E5703B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235239" y="1773864"/>
            <a:ext cx="4094580" cy="1610157"/>
          </a:xfrm>
          <a:prstGeom prst="rect">
            <a:avLst/>
          </a:prstGeom>
          <a:noFill/>
          <a:extLst>
            <a:ext uri="{909E8E84-426E-40DD-AFC4-6F175D3DCCD1}">
              <a14:hiddenFill xmlns:a14="http://schemas.microsoft.com/office/drawing/2010/main">
                <a:solidFill>
                  <a:srgbClr val="FFFFFF"/>
                </a:solidFill>
              </a14:hiddenFill>
            </a:ext>
          </a:extLst>
        </p:spPr>
      </p:pic>
      <p:sp>
        <p:nvSpPr>
          <p:cNvPr id="2" name="Symbol zastępczy tekstu 9">
            <a:extLst>
              <a:ext uri="{FF2B5EF4-FFF2-40B4-BE49-F238E27FC236}">
                <a16:creationId xmlns:a16="http://schemas.microsoft.com/office/drawing/2014/main" id="{AC753019-D313-F926-B0B1-524795B647E8}"/>
              </a:ext>
            </a:extLst>
          </p:cNvPr>
          <p:cNvSpPr txBox="1">
            <a:spLocks/>
          </p:cNvSpPr>
          <p:nvPr/>
        </p:nvSpPr>
        <p:spPr>
          <a:xfrm>
            <a:off x="8612420" y="2129217"/>
            <a:ext cx="3280680" cy="2509608"/>
          </a:xfrm>
          <a:prstGeom prst="rect">
            <a:avLst/>
          </a:prstGeom>
        </p:spPr>
        <p:txBody>
          <a:bodyPr vert="horz" lIns="91440" tIns="45720" rIns="91440" bIns="45720" rtlCol="0" anchor="b">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b="0" dirty="0"/>
              <a:t>Wydaje się, że jeżeli dana Pod-Grupa sprzedaje się ilościowo słabiej. To dzieje się tak to „zawsze” dla każdego roku i regionu.</a:t>
            </a:r>
            <a:br>
              <a:rPr lang="pl-PL" b="0" dirty="0"/>
            </a:br>
            <a:br>
              <a:rPr lang="pl-PL" b="0" dirty="0"/>
            </a:br>
            <a:r>
              <a:rPr lang="pl-PL" b="0" dirty="0"/>
              <a:t>Innymi słowy. Produkty, które sprzedają się w małych ilościach, sprzedają się tak zawsze i konsekwentnie. Bez względu na Region czy rok.</a:t>
            </a:r>
          </a:p>
        </p:txBody>
      </p:sp>
    </p:spTree>
    <p:extLst>
      <p:ext uri="{BB962C8B-B14F-4D97-AF65-F5344CB8AC3E}">
        <p14:creationId xmlns:p14="http://schemas.microsoft.com/office/powerpoint/2010/main" val="177627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57B2C38E-1461-FD50-0812-BDE27A45791D}"/>
              </a:ext>
            </a:extLst>
          </p:cNvPr>
          <p:cNvPicPr>
            <a:picLocks noChangeAspect="1"/>
          </p:cNvPicPr>
          <p:nvPr/>
        </p:nvPicPr>
        <p:blipFill>
          <a:blip r:embed="rId2"/>
          <a:stretch>
            <a:fillRect/>
          </a:stretch>
        </p:blipFill>
        <p:spPr>
          <a:xfrm>
            <a:off x="2720034" y="855406"/>
            <a:ext cx="6751929" cy="5961297"/>
          </a:xfrm>
          <a:prstGeom prst="rect">
            <a:avLst/>
          </a:prstGeom>
        </p:spPr>
      </p:pic>
      <p:sp>
        <p:nvSpPr>
          <p:cNvPr id="2" name="Symbol zastępczy tekstu 9">
            <a:extLst>
              <a:ext uri="{FF2B5EF4-FFF2-40B4-BE49-F238E27FC236}">
                <a16:creationId xmlns:a16="http://schemas.microsoft.com/office/drawing/2014/main" id="{6BB5FF95-6713-8468-6A84-E7513E88E356}"/>
              </a:ext>
            </a:extLst>
          </p:cNvPr>
          <p:cNvSpPr txBox="1">
            <a:spLocks/>
          </p:cNvSpPr>
          <p:nvPr/>
        </p:nvSpPr>
        <p:spPr>
          <a:xfrm>
            <a:off x="851154" y="158833"/>
            <a:ext cx="10489691" cy="62578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b="0" dirty="0"/>
              <a:t>Analiza wariancji dla Grup Produktowych w interakcji z Pod-Grupami Produktowymi </a:t>
            </a:r>
          </a:p>
        </p:txBody>
      </p:sp>
      <p:graphicFrame>
        <p:nvGraphicFramePr>
          <p:cNvPr id="7" name="Obiekt 6">
            <a:extLst>
              <a:ext uri="{FF2B5EF4-FFF2-40B4-BE49-F238E27FC236}">
                <a16:creationId xmlns:a16="http://schemas.microsoft.com/office/drawing/2014/main" id="{72E97247-734D-644B-DC04-8A824FD7314A}"/>
              </a:ext>
            </a:extLst>
          </p:cNvPr>
          <p:cNvGraphicFramePr>
            <a:graphicFrameLocks noChangeAspect="1"/>
          </p:cNvGraphicFramePr>
          <p:nvPr>
            <p:extLst>
              <p:ext uri="{D42A27DB-BD31-4B8C-83A1-F6EECF244321}">
                <p14:modId xmlns:p14="http://schemas.microsoft.com/office/powerpoint/2010/main" val="1741440905"/>
              </p:ext>
            </p:extLst>
          </p:nvPr>
        </p:nvGraphicFramePr>
        <p:xfrm>
          <a:off x="10104180" y="3371715"/>
          <a:ext cx="1139991" cy="634819"/>
        </p:xfrm>
        <a:graphic>
          <a:graphicData uri="http://schemas.openxmlformats.org/presentationml/2006/ole">
            <mc:AlternateContent xmlns:mc="http://schemas.openxmlformats.org/markup-compatibility/2006">
              <mc:Choice xmlns:v="urn:schemas-microsoft-com:vml" Requires="v">
                <p:oleObj name="Obiekt powłoki pakowarki" showAsIcon="1" r:id="rId3" imgW="808920" imgH="451080" progId="Package">
                  <p:embed/>
                </p:oleObj>
              </mc:Choice>
              <mc:Fallback>
                <p:oleObj name="Obiekt powłoki pakowarki" showAsIcon="1" r:id="rId3" imgW="808920" imgH="451080" progId="Package">
                  <p:embed/>
                  <p:pic>
                    <p:nvPicPr>
                      <p:cNvPr id="0" name=""/>
                      <p:cNvPicPr/>
                      <p:nvPr/>
                    </p:nvPicPr>
                    <p:blipFill>
                      <a:blip r:embed="rId4"/>
                      <a:stretch>
                        <a:fillRect/>
                      </a:stretch>
                    </p:blipFill>
                    <p:spPr>
                      <a:xfrm>
                        <a:off x="10104180" y="3371715"/>
                        <a:ext cx="1139991" cy="634819"/>
                      </a:xfrm>
                      <a:prstGeom prst="rect">
                        <a:avLst/>
                      </a:prstGeom>
                    </p:spPr>
                  </p:pic>
                </p:oleObj>
              </mc:Fallback>
            </mc:AlternateContent>
          </a:graphicData>
        </a:graphic>
      </p:graphicFrame>
    </p:spTree>
    <p:extLst>
      <p:ext uri="{BB962C8B-B14F-4D97-AF65-F5344CB8AC3E}">
        <p14:creationId xmlns:p14="http://schemas.microsoft.com/office/powerpoint/2010/main" val="961377641"/>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2603</Words>
  <Application>Microsoft Office PowerPoint</Application>
  <PresentationFormat>Panoramiczny</PresentationFormat>
  <Paragraphs>930</Paragraphs>
  <Slides>29</Slides>
  <Notes>0</Notes>
  <HiddenSlides>0</HiddenSlides>
  <MMClips>0</MMClips>
  <ScaleCrop>false</ScaleCrop>
  <HeadingPairs>
    <vt:vector size="8" baseType="variant">
      <vt:variant>
        <vt:lpstr>Używane czcionki</vt:lpstr>
      </vt:variant>
      <vt:variant>
        <vt:i4>4</vt:i4>
      </vt:variant>
      <vt:variant>
        <vt:lpstr>Motyw</vt:lpstr>
      </vt:variant>
      <vt:variant>
        <vt:i4>1</vt:i4>
      </vt:variant>
      <vt:variant>
        <vt:lpstr>Osadzone serwery OLE</vt:lpstr>
      </vt:variant>
      <vt:variant>
        <vt:i4>1</vt:i4>
      </vt:variant>
      <vt:variant>
        <vt:lpstr>Tytuły slajdów</vt:lpstr>
      </vt:variant>
      <vt:variant>
        <vt:i4>29</vt:i4>
      </vt:variant>
    </vt:vector>
  </HeadingPairs>
  <TitlesOfParts>
    <vt:vector size="35" baseType="lpstr">
      <vt:lpstr>Arial</vt:lpstr>
      <vt:lpstr>Calibri</vt:lpstr>
      <vt:lpstr>Calibri Light</vt:lpstr>
      <vt:lpstr>Courier New</vt:lpstr>
      <vt:lpstr>Motyw pakietu Office</vt:lpstr>
      <vt:lpstr>Pakiet</vt:lpstr>
      <vt:lpstr>Przegląd projektu oraz Problemu biznesowego</vt:lpstr>
      <vt:lpstr>Prezentacja programu PowerPoint</vt:lpstr>
      <vt:lpstr>Wyzwanie związane z wyróżnieniem różnic w wielkości Sprzedaży pomiędzy Regionami</vt:lpstr>
      <vt:lpstr>Wyzwanie związane z wyróżnieniem różnic w wielkości Sprzedaży pomiędzy Regionami</vt:lpstr>
      <vt:lpstr>Wyzwanie związane z wyróżnieniem różnic w wielkości Sprzedaży pomiędzy Regionami</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the Project &amp; business goals</dc:title>
  <dc:creator>Konrad Borowiec</dc:creator>
  <cp:lastModifiedBy>Konrad Borowiec</cp:lastModifiedBy>
  <cp:revision>22</cp:revision>
  <dcterms:created xsi:type="dcterms:W3CDTF">2023-04-24T16:03:13Z</dcterms:created>
  <dcterms:modified xsi:type="dcterms:W3CDTF">2023-04-25T09:50:04Z</dcterms:modified>
</cp:coreProperties>
</file>